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75C9"/>
    <a:srgbClr val="301989"/>
    <a:srgbClr val="35EE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591BB-E407-4CB7-8E2F-A4D06B670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1C79D0-5968-4EEF-AA9E-C71FEFC8F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052318-E751-401E-9F64-DC9CF3D12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247409-13FC-44BD-9CC6-43F162CE6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DDEA7A-1D34-4C8A-823A-B0EFC7C0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07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BA716-0555-4C22-BFB7-46F72A5A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89297-D2C4-4EE7-B1DC-20B1026E1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ACDEDF-E98A-45E0-B849-42E3DFF6D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E74F7E-9140-4501-8658-308A5BF96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D0366C-1009-4C36-AC55-AAD44B2B3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94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556F3C-48CA-4297-A028-92F887B9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4ABE73-A21A-46BD-A00E-1C2735971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88E610-857E-436D-A9F4-2ABE495D4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DE8FB0-4A40-49F7-8EAA-B2FAC9C3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955BB3-867E-4DA0-9262-4D02DF04F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74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7B9E9-189B-4C0B-9344-9FA0BF671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173C0A-6D26-4F68-BD3C-5BB345F78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9CDD1E-388F-481C-BF87-8CB6955AC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826F8C-89A9-451B-B10B-947C43894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BB8F76-D27A-4895-895B-D37311D9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A79BF1-ED57-4A25-9638-6E0EE4B11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989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05774-81C7-4F6A-84F5-565D299DE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EE08DA-2BA9-4167-A947-BAA2E58D7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6103B8-C376-482F-998F-EB1A81FFD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74FA8C-1297-455A-A1E1-F99ED6412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BBCE94E-7480-45C6-8B14-8A9FFBDDE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AA2B32-9499-4A5A-832F-FFF8C2450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A52C0F0-679C-451B-B1D2-A26550EF1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0A1C581-385D-48BD-8E35-82DE94098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766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2C4013-EDB9-4576-B78D-4AF826B4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2E7A05-8327-42F2-9921-8A28DCE23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6098F6-D75E-45FC-AE17-ED94EF1D6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30B556-F8E3-411A-BB44-D4F49617D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47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E721F19-E414-4746-BAEB-CEFDB415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F915C4-9E4B-417F-9C79-449CCC34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6446D87-ADA4-44CC-A430-4ECACE989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87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076CF-1771-4602-9A48-DCF3A1C9B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591B16-D54D-4951-8F22-E2A5E2C70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FC2385-403F-40F4-87C8-EB82535F3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5A2FB2-2479-4A7E-8061-992D7609A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1B8BD4-A44D-4160-93F1-843EB2238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313C45-A1F7-457E-BCCB-6DD72EE18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38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198034-54FA-4931-9E83-4E1B1EFFE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F598DBE-0E07-4ACA-AE2E-0E2420D3E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9152DD-F1BD-4FC4-AF98-18A266B64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441643-EA66-45E7-87F4-B1F264F01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ABCBDA-E67C-49E0-85FB-32F461923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ECAC51-80C5-44AB-80F0-76A4B7466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39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1B142-045D-4390-B515-BDFD7CD6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7095C1-FBA3-4991-93AF-703A7ABCF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E9DF12-DC9E-4B84-A825-CAF73171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7A4842-6A5C-47A0-BF04-F4ACBDE3A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4BC60F-4F06-4161-A8E3-10BEAD7A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70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2A96D5F-7BC2-4BD5-839E-19570FD178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9455548-7065-4807-BFB4-0B629E1DF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5043F6-36E2-4F5F-9A45-4A5EAEEF4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A1B21-FD34-44D1-A56C-3DF7FD81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96CC19-DC9F-4CD0-A490-44B0F3369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57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FE478-D954-4C8A-9047-FD356367B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C8994C-FBA1-4E6C-806D-9C74B7B2D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7D353A-AF20-4E7D-B8F2-611AAA651A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164CF-B979-48D4-9DD0-6B24A018A080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FC47AD-C286-4E9A-B602-3573ACD17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119D17-793A-4236-BFE0-DAB0761E5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2FF37-6DA3-416D-BF9D-B24B0C2F2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9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fif"/><Relationship Id="rId4" Type="http://schemas.openxmlformats.org/officeDocument/2006/relationships/image" Target="../media/image16.jf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F9426-3084-4CB2-9789-A6DB523A00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РПРП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D6CA92-C75C-4695-B909-CC76F8BC8B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63A224-DA41-4CA5-80F7-D4C04DEC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97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1A3DF7E-217D-4E55-8A16-4964746C8FB0}"/>
              </a:ext>
            </a:extLst>
          </p:cNvPr>
          <p:cNvSpPr/>
          <p:nvPr/>
        </p:nvSpPr>
        <p:spPr>
          <a:xfrm>
            <a:off x="5911286" y="3235137"/>
            <a:ext cx="5860835" cy="30008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b="1" dirty="0">
                <a:solidFill>
                  <a:srgbClr val="002060"/>
                </a:solidFill>
              </a:rPr>
              <a:t>ПРОЕКТНАЯ ДЕЯТЕЛЬНОСТЬ</a:t>
            </a:r>
          </a:p>
          <a:p>
            <a:pPr algn="r"/>
            <a:r>
              <a:rPr lang="ru-RU" sz="6600" b="1" dirty="0">
                <a:solidFill>
                  <a:srgbClr val="002060"/>
                </a:solidFill>
              </a:rPr>
              <a:t>КВАНТОРИУМА</a:t>
            </a:r>
          </a:p>
          <a:p>
            <a:pPr algn="r"/>
            <a:r>
              <a:rPr lang="ru-RU" sz="2900" b="1" dirty="0">
                <a:solidFill>
                  <a:srgbClr val="35EECC"/>
                </a:solidFill>
              </a:rPr>
              <a:t>ИНСТРУМЕНТЫ</a:t>
            </a:r>
          </a:p>
          <a:p>
            <a:pPr algn="r"/>
            <a:r>
              <a:rPr lang="ru-RU" sz="2900" b="1" dirty="0">
                <a:solidFill>
                  <a:srgbClr val="35EECC"/>
                </a:solidFill>
              </a:rPr>
              <a:t>ДЛЯ ТВОЕГО</a:t>
            </a:r>
          </a:p>
          <a:p>
            <a:pPr algn="r"/>
            <a:r>
              <a:rPr lang="ru-RU" sz="2900" b="1" dirty="0">
                <a:solidFill>
                  <a:srgbClr val="35EECC"/>
                </a:solidFill>
              </a:rPr>
              <a:t>БУДУЩЕГО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A3AB44-6052-40F8-A0DB-E1F25293FF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0" y="-2970"/>
            <a:ext cx="6702482" cy="68609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6693EF-B176-4EE3-BD7B-23B1B150925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387" y="497267"/>
            <a:ext cx="4201774" cy="79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2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E8DD51-3320-44C7-9B70-BC2C48E33D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04"/>
          <a:stretch/>
        </p:blipFill>
        <p:spPr>
          <a:xfrm>
            <a:off x="0" y="0"/>
            <a:ext cx="12192000" cy="178969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DEBF23-E89C-4ADA-AF09-F7E5E80A4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795" y="357664"/>
            <a:ext cx="5593916" cy="1062574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9903D6F4-7125-4C5F-9EF5-6D803D6DF68A}"/>
              </a:ext>
            </a:extLst>
          </p:cNvPr>
          <p:cNvSpPr/>
          <p:nvPr/>
        </p:nvSpPr>
        <p:spPr>
          <a:xfrm flipH="1">
            <a:off x="66716" y="160192"/>
            <a:ext cx="4320414" cy="3631218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6C58B1-BC80-41E4-AB0E-2A2BD1EBE665}"/>
              </a:ext>
            </a:extLst>
          </p:cNvPr>
          <p:cNvSpPr/>
          <p:nvPr/>
        </p:nvSpPr>
        <p:spPr>
          <a:xfrm>
            <a:off x="325870" y="1147979"/>
            <a:ext cx="289534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ЗАЧЕМ ТЕБЕ </a:t>
            </a:r>
          </a:p>
          <a:p>
            <a:pPr algn="r"/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СЮДА </a:t>
            </a:r>
          </a:p>
          <a:p>
            <a:pPr algn="r"/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ПРИХОДИТЬ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252CD2E-D2FA-4B6B-A2AA-33B6C7523B70}"/>
              </a:ext>
            </a:extLst>
          </p:cNvPr>
          <p:cNvSpPr/>
          <p:nvPr/>
        </p:nvSpPr>
        <p:spPr>
          <a:xfrm>
            <a:off x="3102700" y="1004865"/>
            <a:ext cx="7553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</a:rPr>
              <a:t>?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B6C9399-6CC0-455C-8457-E4C0072E17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5" r="31776"/>
          <a:stretch/>
        </p:blipFill>
        <p:spPr bwMode="auto">
          <a:xfrm>
            <a:off x="4370774" y="1789695"/>
            <a:ext cx="1725226" cy="466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9D00854-DB69-4ED1-98BF-81041319942A}"/>
              </a:ext>
            </a:extLst>
          </p:cNvPr>
          <p:cNvSpPr/>
          <p:nvPr/>
        </p:nvSpPr>
        <p:spPr>
          <a:xfrm>
            <a:off x="6178235" y="2456029"/>
            <a:ext cx="48142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МЕНЯ ЗАСТАВИЛИ РОДИТЕЛИ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373899B-9BD2-433E-8B9D-BC9C3B59B6AD}"/>
              </a:ext>
            </a:extLst>
          </p:cNvPr>
          <p:cNvSpPr/>
          <p:nvPr/>
        </p:nvSpPr>
        <p:spPr>
          <a:xfrm>
            <a:off x="6178235" y="3497096"/>
            <a:ext cx="57362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МНЕ ПРЕДЛОЖИЛИ ЭТО РОДИТЕЛИ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C4AE131-992A-4E52-87DE-288F44FB8A24}"/>
              </a:ext>
            </a:extLst>
          </p:cNvPr>
          <p:cNvSpPr/>
          <p:nvPr/>
        </p:nvSpPr>
        <p:spPr>
          <a:xfrm>
            <a:off x="6178235" y="4623418"/>
            <a:ext cx="26622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Я САМ ЗАХОТЕЛ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8E26B9-213E-4CB1-ABB1-18C48F48AB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75EA553-EBE8-4ADE-837D-82E99626E0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F49B55-FA5E-4925-A704-9A45B0B25569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2334451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86C899AD-E208-48A1-A5F7-CB8308DFFCCB}"/>
              </a:ext>
            </a:extLst>
          </p:cNvPr>
          <p:cNvSpPr/>
          <p:nvPr/>
        </p:nvSpPr>
        <p:spPr>
          <a:xfrm flipH="1">
            <a:off x="2315183" y="953311"/>
            <a:ext cx="6789906" cy="4795736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81B8E42-31CF-41D4-A628-924B0BAE620B}"/>
              </a:ext>
            </a:extLst>
          </p:cNvPr>
          <p:cNvSpPr/>
          <p:nvPr/>
        </p:nvSpPr>
        <p:spPr>
          <a:xfrm>
            <a:off x="3497736" y="2194750"/>
            <a:ext cx="32031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</a:rPr>
              <a:t>ЧТО ТАКОЕ</a:t>
            </a:r>
          </a:p>
          <a:p>
            <a:pPr algn="r"/>
            <a: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</a:rPr>
              <a:t>КВАНТОРИУМ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D7E8187-4EC4-406F-BEAE-8C8C71CDA2EB}"/>
              </a:ext>
            </a:extLst>
          </p:cNvPr>
          <p:cNvSpPr/>
          <p:nvPr/>
        </p:nvSpPr>
        <p:spPr>
          <a:xfrm>
            <a:off x="6558837" y="1912977"/>
            <a:ext cx="7553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2D9C521-77FE-4A80-BED8-7427B6725395}"/>
              </a:ext>
            </a:extLst>
          </p:cNvPr>
          <p:cNvSpPr/>
          <p:nvPr/>
        </p:nvSpPr>
        <p:spPr>
          <a:xfrm>
            <a:off x="4887691" y="3390460"/>
            <a:ext cx="30779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ЭТО НЕ КРУЖОК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ЭТО ПРЕДПРОФЕССИОНАЛЬНАЯ 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СРЕДА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0F14B03-69DC-4897-907A-4B06A6437B50}"/>
              </a:ext>
            </a:extLst>
          </p:cNvPr>
          <p:cNvSpPr/>
          <p:nvPr/>
        </p:nvSpPr>
        <p:spPr>
          <a:xfrm>
            <a:off x="4343636" y="3021128"/>
            <a:ext cx="5854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3EC68C2-A5D3-4B7F-88A0-6C87D4713191}"/>
              </a:ext>
            </a:extLst>
          </p:cNvPr>
          <p:cNvSpPr/>
          <p:nvPr/>
        </p:nvSpPr>
        <p:spPr>
          <a:xfrm>
            <a:off x="389106" y="537897"/>
            <a:ext cx="37164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4C75C9"/>
                </a:solidFill>
              </a:rPr>
              <a:t>РЕЗУЛЬТАТ – НЕ ТЕТРАДЬ, </a:t>
            </a:r>
          </a:p>
          <a:p>
            <a:pPr algn="r"/>
            <a:r>
              <a:rPr lang="ru-RU" sz="2400" b="1" dirty="0">
                <a:solidFill>
                  <a:srgbClr val="4C75C9"/>
                </a:solidFill>
              </a:rPr>
              <a:t>А ПРОДУКТ – </a:t>
            </a:r>
          </a:p>
          <a:p>
            <a:pPr algn="r"/>
            <a:r>
              <a:rPr lang="ru-RU" dirty="0">
                <a:solidFill>
                  <a:srgbClr val="0F1115"/>
                </a:solidFill>
              </a:rPr>
              <a:t>робот, приложение, 3D-модель, </a:t>
            </a:r>
          </a:p>
          <a:p>
            <a:pPr algn="r"/>
            <a:r>
              <a:rPr lang="ru-RU" dirty="0">
                <a:solidFill>
                  <a:srgbClr val="0F1115"/>
                </a:solidFill>
              </a:rPr>
              <a:t>умное устройство. </a:t>
            </a:r>
          </a:p>
          <a:p>
            <a:pPr algn="r"/>
            <a:r>
              <a:rPr lang="ru-RU" dirty="0">
                <a:solidFill>
                  <a:srgbClr val="0F1115"/>
                </a:solidFill>
              </a:rPr>
              <a:t>Ты выходишь с портфолио, </a:t>
            </a:r>
          </a:p>
          <a:p>
            <a:pPr algn="r"/>
            <a:r>
              <a:rPr lang="ru-RU" dirty="0">
                <a:solidFill>
                  <a:srgbClr val="0F1115"/>
                </a:solidFill>
              </a:rPr>
              <a:t>а не с грамотой «за участие».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F8AD2B1-0DB9-4351-AEA0-84F337BDFF82}"/>
              </a:ext>
            </a:extLst>
          </p:cNvPr>
          <p:cNvSpPr/>
          <p:nvPr/>
        </p:nvSpPr>
        <p:spPr>
          <a:xfrm>
            <a:off x="7540984" y="537897"/>
            <a:ext cx="45956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C75C9"/>
                </a:solidFill>
              </a:rPr>
              <a:t>ТЫ НЕ СИДИШЬ ЗА ПАРТОЙ</a:t>
            </a:r>
            <a:r>
              <a:rPr lang="ru-RU" sz="2400" dirty="0">
                <a:solidFill>
                  <a:srgbClr val="4C75C9"/>
                </a:solidFill>
              </a:rPr>
              <a:t> – </a:t>
            </a:r>
          </a:p>
          <a:p>
            <a:r>
              <a:rPr lang="ru-RU" dirty="0">
                <a:solidFill>
                  <a:srgbClr val="0F1115"/>
                </a:solidFill>
              </a:rPr>
              <a:t>ты работаешь в лабораториях </a:t>
            </a:r>
          </a:p>
          <a:p>
            <a:r>
              <a:rPr lang="ru-RU" dirty="0">
                <a:solidFill>
                  <a:srgbClr val="0F1115"/>
                </a:solidFill>
              </a:rPr>
              <a:t>с 3D-принтерами, станками, </a:t>
            </a:r>
          </a:p>
          <a:p>
            <a:r>
              <a:rPr lang="ru-RU" dirty="0">
                <a:solidFill>
                  <a:srgbClr val="0F1115"/>
                </a:solidFill>
              </a:rPr>
              <a:t>паяльными станциями, </a:t>
            </a:r>
          </a:p>
          <a:p>
            <a:r>
              <a:rPr lang="ru-RU" dirty="0">
                <a:solidFill>
                  <a:srgbClr val="0F1115"/>
                </a:solidFill>
              </a:rPr>
              <a:t>квадрокоптерами </a:t>
            </a:r>
          </a:p>
          <a:p>
            <a:r>
              <a:rPr lang="ru-RU" dirty="0">
                <a:solidFill>
                  <a:srgbClr val="0F1115"/>
                </a:solidFill>
              </a:rPr>
              <a:t>и профессиональным ПО.</a:t>
            </a:r>
            <a:endParaRPr lang="ru-RU" dirty="0"/>
          </a:p>
          <a:p>
            <a:endParaRPr lang="ru-RU" dirty="0">
              <a:solidFill>
                <a:srgbClr val="0F1115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5134DC8-93A6-4B83-BAE2-3DE8D3C8AF63}"/>
              </a:ext>
            </a:extLst>
          </p:cNvPr>
          <p:cNvSpPr/>
          <p:nvPr/>
        </p:nvSpPr>
        <p:spPr>
          <a:xfrm>
            <a:off x="350195" y="3985498"/>
            <a:ext cx="371643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4C75C9"/>
                </a:solidFill>
              </a:rPr>
              <a:t>УЧИШЬСЯ НЕ РАДИ ОЦЕНОК – </a:t>
            </a:r>
          </a:p>
          <a:p>
            <a:pPr algn="r"/>
            <a:r>
              <a:rPr lang="ru-RU" dirty="0">
                <a:solidFill>
                  <a:srgbClr val="0F1115"/>
                </a:solidFill>
              </a:rPr>
              <a:t>а чтобы собрать свой проект, который можно показать родителям, отправить </a:t>
            </a:r>
          </a:p>
          <a:p>
            <a:pPr algn="r"/>
            <a:r>
              <a:rPr lang="ru-RU" dirty="0">
                <a:solidFill>
                  <a:srgbClr val="0F1115"/>
                </a:solidFill>
              </a:rPr>
              <a:t>на конкурс или даже продать.</a:t>
            </a:r>
            <a:br>
              <a:rPr lang="ru-RU" sz="2400" dirty="0">
                <a:solidFill>
                  <a:srgbClr val="0F1115"/>
                </a:solidFill>
                <a:latin typeface="quote-cjk-patch"/>
              </a:rPr>
            </a:br>
            <a:endParaRPr lang="ru-RU" sz="2400" dirty="0">
              <a:solidFill>
                <a:srgbClr val="0F1115"/>
              </a:solidFill>
              <a:latin typeface="quote-cjk-patch"/>
            </a:endParaRPr>
          </a:p>
          <a:p>
            <a:pPr algn="r"/>
            <a:endParaRPr lang="ru-RU" dirty="0">
              <a:solidFill>
                <a:srgbClr val="0F1115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C83535A-8AB5-43CB-B17C-D5745F3B1C62}"/>
              </a:ext>
            </a:extLst>
          </p:cNvPr>
          <p:cNvSpPr/>
          <p:nvPr/>
        </p:nvSpPr>
        <p:spPr>
          <a:xfrm>
            <a:off x="7502073" y="3971533"/>
            <a:ext cx="459561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C75C9"/>
                </a:solidFill>
              </a:rPr>
              <a:t>ТЕБЯ УЧАТ ДЕЙСТВУЮЩИЕ ИНЖЕНЕРЫ –</a:t>
            </a:r>
            <a:r>
              <a:rPr lang="ru-RU" dirty="0">
                <a:solidFill>
                  <a:srgbClr val="0F1115"/>
                </a:solidFill>
              </a:rPr>
              <a:t> </a:t>
            </a:r>
          </a:p>
          <a:p>
            <a:r>
              <a:rPr lang="ru-RU" dirty="0">
                <a:solidFill>
                  <a:srgbClr val="0F1115"/>
                </a:solidFill>
              </a:rPr>
              <a:t>наставники, которые работают в IT, промышленности или науке. </a:t>
            </a:r>
          </a:p>
          <a:p>
            <a:r>
              <a:rPr lang="ru-RU" dirty="0">
                <a:solidFill>
                  <a:srgbClr val="0F1115"/>
                </a:solidFill>
              </a:rPr>
              <a:t>Они рассказывают не теорию, </a:t>
            </a:r>
          </a:p>
          <a:p>
            <a:r>
              <a:rPr lang="ru-RU" dirty="0">
                <a:solidFill>
                  <a:srgbClr val="0F1115"/>
                </a:solidFill>
              </a:rPr>
              <a:t>а реальные кейсы.</a:t>
            </a:r>
            <a:br>
              <a:rPr lang="ru-RU" dirty="0">
                <a:solidFill>
                  <a:srgbClr val="0F1115"/>
                </a:solidFill>
              </a:rPr>
            </a:br>
            <a:endParaRPr lang="ru-RU" dirty="0">
              <a:solidFill>
                <a:srgbClr val="0F1115"/>
              </a:solidFill>
            </a:endParaRPr>
          </a:p>
          <a:p>
            <a:endParaRPr lang="ru-RU" dirty="0">
              <a:solidFill>
                <a:srgbClr val="0F1115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5F3F008-1C67-4CDA-ADB9-BEB5B57ED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AF4E03C-88B2-46DF-8B06-BB97540A50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F88146D-F89C-43B7-8F88-595733FBADC1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1931047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173872-864B-4066-B015-612C81624A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34904" y="124743"/>
            <a:ext cx="6111870" cy="6256392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6D2EEF1F-E3E5-43FD-825C-4F8060BC4DE5}"/>
              </a:ext>
            </a:extLst>
          </p:cNvPr>
          <p:cNvSpPr/>
          <p:nvPr/>
        </p:nvSpPr>
        <p:spPr>
          <a:xfrm>
            <a:off x="6030299" y="3049202"/>
            <a:ext cx="2885040" cy="288504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9178F67-5096-4162-9B2F-3AA70A72AF02}"/>
              </a:ext>
            </a:extLst>
          </p:cNvPr>
          <p:cNvSpPr/>
          <p:nvPr/>
        </p:nvSpPr>
        <p:spPr>
          <a:xfrm>
            <a:off x="7834036" y="42231"/>
            <a:ext cx="4198374" cy="4198374"/>
          </a:xfrm>
          <a:prstGeom prst="ellipse">
            <a:avLst/>
          </a:prstGeom>
          <a:solidFill>
            <a:srgbClr val="35E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5EEC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66FCA9-65A3-49C1-B228-C4FE5EE31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55" y="1551195"/>
            <a:ext cx="3629722" cy="451849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E751D8-6B65-4AD1-8F7C-EC81866DB784}"/>
              </a:ext>
            </a:extLst>
          </p:cNvPr>
          <p:cNvSpPr/>
          <p:nvPr/>
        </p:nvSpPr>
        <p:spPr>
          <a:xfrm>
            <a:off x="3874298" y="1860330"/>
            <a:ext cx="3959738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b="1" dirty="0">
                <a:solidFill>
                  <a:srgbClr val="301989"/>
                </a:solidFill>
                <a:latin typeface="Arial Black" panose="020B0A04020102020204" pitchFamily="34" charset="0"/>
              </a:rPr>
              <a:t>ПРОЕКТ — ЭТО </a:t>
            </a:r>
          </a:p>
          <a:p>
            <a:r>
              <a:rPr lang="ru-RU" sz="3300" b="1" dirty="0">
                <a:solidFill>
                  <a:srgbClr val="301989"/>
                </a:solidFill>
                <a:latin typeface="Arial Black" panose="020B0A04020102020204" pitchFamily="34" charset="0"/>
              </a:rPr>
              <a:t>ПРИМЕРКА </a:t>
            </a:r>
          </a:p>
          <a:p>
            <a:r>
              <a:rPr lang="ru-RU" sz="3300" b="1" dirty="0">
                <a:solidFill>
                  <a:srgbClr val="301989"/>
                </a:solidFill>
                <a:latin typeface="Arial Black" panose="020B0A04020102020204" pitchFamily="34" charset="0"/>
              </a:rPr>
              <a:t>БУДУЩЕГО</a:t>
            </a:r>
            <a:endParaRPr lang="ru-RU" sz="3300" dirty="0">
              <a:solidFill>
                <a:srgbClr val="301989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343A60-D37C-4E84-B181-F5921BE9773A}"/>
              </a:ext>
            </a:extLst>
          </p:cNvPr>
          <p:cNvSpPr/>
          <p:nvPr/>
        </p:nvSpPr>
        <p:spPr>
          <a:xfrm>
            <a:off x="3261150" y="2962787"/>
            <a:ext cx="271256" cy="178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0D842D-298F-435F-929C-C60D010D7121}"/>
              </a:ext>
            </a:extLst>
          </p:cNvPr>
          <p:cNvSpPr/>
          <p:nvPr/>
        </p:nvSpPr>
        <p:spPr>
          <a:xfrm rot="20909236">
            <a:off x="3224998" y="3439526"/>
            <a:ext cx="271256" cy="178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7D89D28-A193-4F95-9B0D-21A7F81C5CCB}"/>
              </a:ext>
            </a:extLst>
          </p:cNvPr>
          <p:cNvSpPr/>
          <p:nvPr/>
        </p:nvSpPr>
        <p:spPr>
          <a:xfrm>
            <a:off x="8492014" y="870253"/>
            <a:ext cx="33895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Сейчас, создавая проект, </a:t>
            </a:r>
          </a:p>
          <a:p>
            <a:r>
              <a:rPr lang="ru-RU" sz="2000" b="1" dirty="0"/>
              <a:t>ты не просто делаешь </a:t>
            </a:r>
          </a:p>
          <a:p>
            <a:r>
              <a:rPr lang="ru-RU" sz="2000" b="1" dirty="0"/>
              <a:t>поделку. </a:t>
            </a:r>
          </a:p>
          <a:p>
            <a:endParaRPr lang="ru-RU" sz="2000" b="1" dirty="0"/>
          </a:p>
          <a:p>
            <a:r>
              <a:rPr lang="ru-RU" sz="2000" b="1" dirty="0"/>
              <a:t>Ты примеряешь </a:t>
            </a:r>
          </a:p>
          <a:p>
            <a:r>
              <a:rPr lang="ru-RU" sz="2000" b="1" dirty="0"/>
              <a:t>свой будущий </a:t>
            </a:r>
          </a:p>
          <a:p>
            <a:r>
              <a:rPr lang="ru-RU" sz="2000" b="1" dirty="0"/>
              <a:t>образ жизни.</a:t>
            </a:r>
            <a:endParaRPr lang="ru-RU" sz="20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90C154-632D-4042-9F21-6022064D46C0}"/>
              </a:ext>
            </a:extLst>
          </p:cNvPr>
          <p:cNvSpPr/>
          <p:nvPr/>
        </p:nvSpPr>
        <p:spPr>
          <a:xfrm>
            <a:off x="6382935" y="3811724"/>
            <a:ext cx="22614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Чтобы не гадать, </a:t>
            </a:r>
          </a:p>
          <a:p>
            <a:r>
              <a:rPr lang="ru-RU" sz="2000" b="1" dirty="0"/>
              <a:t>кем ты станешь, </a:t>
            </a:r>
          </a:p>
          <a:p>
            <a:r>
              <a:rPr lang="ru-RU" sz="2000" b="1" dirty="0"/>
              <a:t>а пожить в этой </a:t>
            </a:r>
          </a:p>
          <a:p>
            <a:r>
              <a:rPr lang="ru-RU" sz="2000" b="1" dirty="0"/>
              <a:t>роли уже сегодня.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2439A13-F099-46DE-AC30-2E7A57F52E7E}"/>
              </a:ext>
            </a:extLst>
          </p:cNvPr>
          <p:cNvSpPr/>
          <p:nvPr/>
        </p:nvSpPr>
        <p:spPr>
          <a:xfrm>
            <a:off x="8589532" y="3222094"/>
            <a:ext cx="2885040" cy="2885040"/>
          </a:xfrm>
          <a:prstGeom prst="ellipse">
            <a:avLst/>
          </a:prstGeom>
          <a:solidFill>
            <a:srgbClr val="301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C75C9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DF30D53-4E4B-49D4-B41E-A0E686E31B82}"/>
              </a:ext>
            </a:extLst>
          </p:cNvPr>
          <p:cNvSpPr/>
          <p:nvPr/>
        </p:nvSpPr>
        <p:spPr>
          <a:xfrm>
            <a:off x="8868451" y="3925950"/>
            <a:ext cx="2885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5EECC"/>
                </a:solidFill>
              </a:rPr>
              <a:t>КВАНТОРИУМ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</a:rPr>
              <a:t>даёт тебе возможность </a:t>
            </a:r>
          </a:p>
          <a:p>
            <a:r>
              <a:rPr lang="ru-RU" dirty="0">
                <a:solidFill>
                  <a:schemeClr val="bg1"/>
                </a:solidFill>
              </a:rPr>
              <a:t>попробовать профессию</a:t>
            </a:r>
          </a:p>
          <a:p>
            <a:r>
              <a:rPr lang="ru-RU" dirty="0">
                <a:solidFill>
                  <a:schemeClr val="bg1"/>
                </a:solidFill>
              </a:rPr>
              <a:t>на реальной задаче, </a:t>
            </a:r>
          </a:p>
          <a:p>
            <a:r>
              <a:rPr lang="ru-RU" dirty="0">
                <a:solidFill>
                  <a:schemeClr val="bg1"/>
                </a:solidFill>
              </a:rPr>
              <a:t>а не на учебнике.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8E9E26C-2642-48DD-A6C2-3E99574893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11DFE1A-C281-47F9-A35F-6984D4BA42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8AF0815-4B81-4F51-B19C-DDD29D89575D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1090625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1E0576-7952-48D3-8361-DCDDB268E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9082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8483B1-1B09-470A-8512-964C07567937}"/>
              </a:ext>
            </a:extLst>
          </p:cNvPr>
          <p:cNvSpPr/>
          <p:nvPr/>
        </p:nvSpPr>
        <p:spPr>
          <a:xfrm>
            <a:off x="2104103" y="0"/>
            <a:ext cx="95667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241DD0-E1AF-4912-9BD5-9B91F489F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07" y="0"/>
            <a:ext cx="3980321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5FAE0C7-67C4-464C-B793-D5213A82D6E2}"/>
              </a:ext>
            </a:extLst>
          </p:cNvPr>
          <p:cNvSpPr/>
          <p:nvPr/>
        </p:nvSpPr>
        <p:spPr>
          <a:xfrm>
            <a:off x="4247535" y="333716"/>
            <a:ext cx="704973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 ЛЮБИШЬ ДВИЖЕНИЕ, ОБЩЕНИЕ И ПУБЛИЧНОСТЬ?</a:t>
            </a:r>
            <a:b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F1115"/>
                </a:solidFill>
              </a:rPr>
              <a:t>Ты пробуешь себя в </a:t>
            </a:r>
            <a:r>
              <a:rPr lang="ru-RU" b="1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МЕДИАКВАНТУМЕ</a:t>
            </a:r>
            <a:r>
              <a:rPr lang="ru-RU" dirty="0">
                <a:solidFill>
                  <a:srgbClr val="0F1115"/>
                </a:solidFill>
              </a:rPr>
              <a:t> — </a:t>
            </a:r>
          </a:p>
          <a:p>
            <a:r>
              <a:rPr lang="ru-RU" dirty="0">
                <a:solidFill>
                  <a:srgbClr val="0F1115"/>
                </a:solidFill>
              </a:rPr>
              <a:t>снимаешь, монтируешь, рассказываешь миру о технологиях. </a:t>
            </a:r>
          </a:p>
          <a:p>
            <a:r>
              <a:rPr lang="ru-RU" dirty="0">
                <a:solidFill>
                  <a:srgbClr val="0F1115"/>
                </a:solidFill>
              </a:rPr>
              <a:t>Твой проект — это твой голос и твой охват.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solidFill>
                <a:srgbClr val="0F1115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 ПРЕДПОЧИТАЕШЬ ТИШИНУ, КОД И ЛОГИКУ?</a:t>
            </a:r>
            <a:br>
              <a:rPr lang="ru-RU" dirty="0">
                <a:solidFill>
                  <a:srgbClr val="0F1115"/>
                </a:solidFill>
              </a:rPr>
            </a:br>
            <a:r>
              <a:rPr lang="ru-RU" dirty="0">
                <a:solidFill>
                  <a:srgbClr val="0F1115"/>
                </a:solidFill>
              </a:rPr>
              <a:t>Ты выбираешь </a:t>
            </a:r>
            <a:r>
              <a:rPr lang="ru-RU" b="1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IT-КВАНТУМ</a:t>
            </a:r>
            <a:r>
              <a:rPr lang="ru-RU" dirty="0">
                <a:solidFill>
                  <a:srgbClr val="0F1115"/>
                </a:solidFill>
              </a:rPr>
              <a:t> — здесь мир строится из алгоритмов. Твой проект — это программа или система, которая работает без лишнего шума.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ТЕБЕ НРАВИТСЯ СОБИРАТЬ ДЕТАЛИ, ПАЯТЬ, ПРОВОДИТЬ ПРОВОДА И ВИДЕТЬ ФИЗИЧЕСКИЙ РЕЗУЛЬТАТ?</a:t>
            </a:r>
            <a:br>
              <a:rPr lang="ru-RU" dirty="0">
                <a:solidFill>
                  <a:srgbClr val="0F1115"/>
                </a:solidFill>
              </a:rPr>
            </a:br>
            <a:r>
              <a:rPr lang="ru-RU" dirty="0">
                <a:solidFill>
                  <a:srgbClr val="0F1115"/>
                </a:solidFill>
              </a:rPr>
              <a:t>Твой путь —</a:t>
            </a:r>
            <a:r>
              <a:rPr lang="ru-RU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b="1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ХАЙТЕК</a:t>
            </a:r>
            <a:r>
              <a:rPr lang="ru-RU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(ИЛИ ПРОМДИЗАЙН/ЭЛЕКТРОНИКА). </a:t>
            </a:r>
          </a:p>
          <a:p>
            <a:r>
              <a:rPr lang="ru-RU" dirty="0">
                <a:solidFill>
                  <a:srgbClr val="0F1115"/>
                </a:solidFill>
              </a:rPr>
              <a:t>Ты создаёшь устройство, которое можно потрогать, включить </a:t>
            </a:r>
          </a:p>
          <a:p>
            <a:r>
              <a:rPr lang="ru-RU" dirty="0">
                <a:solidFill>
                  <a:srgbClr val="0F1115"/>
                </a:solidFill>
              </a:rPr>
              <a:t>и использовать.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solidFill>
                <a:srgbClr val="0F1115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ТЕБЯ ТЯНЕТ КОНСТРУИРОВАТЬ, МЕХАНИКУ, ДВИЖЕНИЕ И АВТОНОМНЫХ РОБОТОВ?</a:t>
            </a:r>
            <a:br>
              <a:rPr lang="ru-RU" dirty="0">
                <a:solidFill>
                  <a:srgbClr val="0F1115"/>
                </a:solidFill>
              </a:rPr>
            </a:br>
            <a:r>
              <a:rPr lang="ru-RU" dirty="0">
                <a:solidFill>
                  <a:srgbClr val="0F1115"/>
                </a:solidFill>
              </a:rPr>
              <a:t>Ты в </a:t>
            </a:r>
            <a:r>
              <a:rPr lang="ru-RU" b="1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РОБОКВАНТУМЕ</a:t>
            </a:r>
            <a:r>
              <a:rPr lang="ru-RU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>
                <a:solidFill>
                  <a:srgbClr val="0F1115"/>
                </a:solidFill>
              </a:rPr>
              <a:t>Твой проект — это робот, который выполняет задачу, заменяя человека там, где сложно или опасно.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86C54E-85FE-4659-88EA-64E0322DB1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D3F5B05-438D-457A-A4A1-364997B72EB3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2791804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173872-864B-4066-B015-612C81624A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34904" y="124743"/>
            <a:ext cx="6111870" cy="6256392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A9178F67-5096-4162-9B2F-3AA70A72AF02}"/>
              </a:ext>
            </a:extLst>
          </p:cNvPr>
          <p:cNvSpPr/>
          <p:nvPr/>
        </p:nvSpPr>
        <p:spPr>
          <a:xfrm>
            <a:off x="7524701" y="160768"/>
            <a:ext cx="4198374" cy="419837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5EECC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E751D8-6B65-4AD1-8F7C-EC81866DB784}"/>
              </a:ext>
            </a:extLst>
          </p:cNvPr>
          <p:cNvSpPr/>
          <p:nvPr/>
        </p:nvSpPr>
        <p:spPr>
          <a:xfrm>
            <a:off x="468925" y="755401"/>
            <a:ext cx="4221027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МОТИВАЦИЯ:</a:t>
            </a:r>
          </a:p>
          <a:p>
            <a:pPr lvl="0" algn="r"/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ОТ «ЗАЧЕМ»</a:t>
            </a:r>
          </a:p>
          <a:p>
            <a:pPr lvl="0" algn="r"/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К «ТРАМПЛИНУ»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7D89D28-A193-4F95-9B0D-21A7F81C5CCB}"/>
              </a:ext>
            </a:extLst>
          </p:cNvPr>
          <p:cNvSpPr/>
          <p:nvPr/>
        </p:nvSpPr>
        <p:spPr>
          <a:xfrm>
            <a:off x="8212176" y="1058911"/>
            <a:ext cx="32614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latin typeface="quote-cjk-patch"/>
              </a:rPr>
              <a:t>«Независимо от того, </a:t>
            </a:r>
          </a:p>
          <a:p>
            <a:r>
              <a:rPr lang="ru-RU" sz="2000" i="1" dirty="0">
                <a:latin typeface="quote-cjk-patch"/>
              </a:rPr>
              <a:t>где ты живешь, сколько зарабатывают твои родители и в какую школу ты ходишь. Твой талант </a:t>
            </a:r>
          </a:p>
          <a:p>
            <a:r>
              <a:rPr lang="ru-RU" sz="2000" i="1" dirty="0">
                <a:latin typeface="quote-cjk-patch"/>
              </a:rPr>
              <a:t>и труд — вот что работает.»</a:t>
            </a:r>
            <a:endParaRPr lang="ru-RU" sz="2000" i="1" dirty="0"/>
          </a:p>
          <a:p>
            <a:endParaRPr lang="ru-RU" sz="20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90C154-632D-4042-9F21-6022064D46C0}"/>
              </a:ext>
            </a:extLst>
          </p:cNvPr>
          <p:cNvSpPr/>
          <p:nvPr/>
        </p:nvSpPr>
        <p:spPr>
          <a:xfrm>
            <a:off x="616164" y="2464294"/>
            <a:ext cx="81475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УВЕРЕННОЕ УЧАСТИЕ </a:t>
            </a:r>
          </a:p>
          <a:p>
            <a:pPr lvl="0"/>
            <a:r>
              <a:rPr lang="ru-RU" sz="2000" b="1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ГРАНТАХ И СТАЖИРОВКАХ </a:t>
            </a:r>
          </a:p>
          <a:p>
            <a:r>
              <a:rPr lang="ru-RU" sz="2000" dirty="0"/>
              <a:t>• Премии, гранты до 500 000 руб.</a:t>
            </a:r>
          </a:p>
          <a:p>
            <a:r>
              <a:rPr lang="ru-RU" sz="2000" dirty="0"/>
              <a:t>   Например: УМНИК (Фонд содействия инновациям;</a:t>
            </a:r>
          </a:p>
          <a:p>
            <a:pPr lvl="0"/>
            <a:r>
              <a:rPr lang="ru-RU" sz="2000" dirty="0"/>
              <a:t>• Стажировки в Сколково, Иннополисе;</a:t>
            </a:r>
          </a:p>
          <a:p>
            <a:pPr lvl="0"/>
            <a:r>
              <a:rPr lang="ru-RU" sz="2000" dirty="0"/>
              <a:t>• Путёвки в Сириус;</a:t>
            </a:r>
          </a:p>
          <a:p>
            <a:pPr lvl="0"/>
            <a:r>
              <a:rPr lang="ru-RU" sz="2000" dirty="0"/>
              <a:t>• Социальный лифт.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A3B297-2043-4A98-BB3E-8F32E0F6798A}"/>
              </a:ext>
            </a:extLst>
          </p:cNvPr>
          <p:cNvSpPr/>
          <p:nvPr/>
        </p:nvSpPr>
        <p:spPr>
          <a:xfrm>
            <a:off x="4742525" y="668593"/>
            <a:ext cx="45719" cy="1591362"/>
          </a:xfrm>
          <a:prstGeom prst="rect">
            <a:avLst/>
          </a:prstGeom>
          <a:solidFill>
            <a:srgbClr val="301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1BAFDAE-A3C8-4308-974C-9954E7A153A8}"/>
              </a:ext>
            </a:extLst>
          </p:cNvPr>
          <p:cNvSpPr/>
          <p:nvPr/>
        </p:nvSpPr>
        <p:spPr>
          <a:xfrm>
            <a:off x="616164" y="4834753"/>
            <a:ext cx="108777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НЕМАТЕРИАЛЬНЫЕ:</a:t>
            </a:r>
          </a:p>
          <a:p>
            <a:pPr lvl="0"/>
            <a:r>
              <a:rPr lang="ru-RU" sz="2000" dirty="0"/>
              <a:t>• Нетворкинг (развития полезных связей с людьми, которые могут помочь в карьере, бизнесе,    </a:t>
            </a:r>
          </a:p>
          <a:p>
            <a:pPr lvl="0"/>
            <a:r>
              <a:rPr lang="ru-RU" sz="2000" dirty="0"/>
              <a:t>   личных делах или поиске единомышленников);</a:t>
            </a:r>
          </a:p>
          <a:p>
            <a:pPr lvl="0"/>
            <a:r>
              <a:rPr lang="ru-RU" sz="2000" dirty="0"/>
              <a:t>• Страх неизвестности уходит. Приходит понимание, что делать дальше.</a:t>
            </a:r>
          </a:p>
          <a:p>
            <a:pPr lvl="0"/>
            <a:endParaRPr lang="ru-RU" sz="2000" dirty="0">
              <a:latin typeface="Bahnschrift Condensed" panose="020B0502040204020203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6251C7-A4CA-4FFF-A8B3-CFED1C2D7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0859F6-930F-41C6-A0F1-6D068E9A00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5B27F39-262B-421C-BCE5-CE488ABFA59E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2086016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173872-864B-4066-B015-612C81624A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34904" y="124743"/>
            <a:ext cx="6111870" cy="6256392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6D2EEF1F-E3E5-43FD-825C-4F8060BC4DE5}"/>
              </a:ext>
            </a:extLst>
          </p:cNvPr>
          <p:cNvSpPr/>
          <p:nvPr/>
        </p:nvSpPr>
        <p:spPr>
          <a:xfrm>
            <a:off x="2262435" y="2148561"/>
            <a:ext cx="2261055" cy="226105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E751D8-6B65-4AD1-8F7C-EC81866DB784}"/>
              </a:ext>
            </a:extLst>
          </p:cNvPr>
          <p:cNvSpPr/>
          <p:nvPr/>
        </p:nvSpPr>
        <p:spPr>
          <a:xfrm>
            <a:off x="3228097" y="244201"/>
            <a:ext cx="6473247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ЧТО ТЫ ПРОКАЧИВАЕШЬ,</a:t>
            </a:r>
          </a:p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ДАЖЕ ЕСЛИ ПРОЕКТ</a:t>
            </a:r>
          </a:p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НЕ ПОБЕДИТ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FBB8A2-FC47-44A3-8A9E-9CA52D534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26" y="124743"/>
            <a:ext cx="1507630" cy="591884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005D2A1-13D4-4320-BA40-05773F53222D}"/>
              </a:ext>
            </a:extLst>
          </p:cNvPr>
          <p:cNvSpPr/>
          <p:nvPr/>
        </p:nvSpPr>
        <p:spPr>
          <a:xfrm>
            <a:off x="2542744" y="233203"/>
            <a:ext cx="7553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2F7BBBF-2B25-4A2D-B2C7-9EF0110CA4B3}"/>
              </a:ext>
            </a:extLst>
          </p:cNvPr>
          <p:cNvSpPr/>
          <p:nvPr/>
        </p:nvSpPr>
        <p:spPr>
          <a:xfrm>
            <a:off x="2262434" y="2446635"/>
            <a:ext cx="22610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</a:rPr>
              <a:t>СИСТЕМНОЕ </a:t>
            </a:r>
          </a:p>
          <a:p>
            <a:pPr lvl="0" algn="ctr"/>
            <a:r>
              <a:rPr lang="ru-RU" b="1" dirty="0">
                <a:solidFill>
                  <a:schemeClr val="bg1"/>
                </a:solidFill>
              </a:rPr>
              <a:t>МЫШЛЕНИЕ: </a:t>
            </a:r>
          </a:p>
          <a:p>
            <a:pPr lvl="0" algn="ctr"/>
            <a:r>
              <a:rPr lang="ru-RU" dirty="0"/>
              <a:t>видишь всю цепочку </a:t>
            </a:r>
          </a:p>
          <a:p>
            <a:pPr lvl="0" algn="ctr"/>
            <a:r>
              <a:rPr lang="ru-RU" dirty="0"/>
              <a:t>«пользователь – </a:t>
            </a:r>
          </a:p>
          <a:p>
            <a:pPr lvl="0" algn="ctr"/>
            <a:r>
              <a:rPr lang="ru-RU" dirty="0"/>
              <a:t>устройство – </a:t>
            </a:r>
          </a:p>
          <a:p>
            <a:pPr lvl="0" algn="ctr"/>
            <a:r>
              <a:rPr lang="ru-RU" dirty="0"/>
              <a:t>Среда»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DD1E6805-3A5F-4F4A-A042-6A9B5DE472BB}"/>
              </a:ext>
            </a:extLst>
          </p:cNvPr>
          <p:cNvSpPr/>
          <p:nvPr/>
        </p:nvSpPr>
        <p:spPr>
          <a:xfrm>
            <a:off x="4692868" y="2148242"/>
            <a:ext cx="2261055" cy="226105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EF3C088-3B98-432B-ACE1-4A961C7EA0F5}"/>
              </a:ext>
            </a:extLst>
          </p:cNvPr>
          <p:cNvSpPr/>
          <p:nvPr/>
        </p:nvSpPr>
        <p:spPr>
          <a:xfrm>
            <a:off x="4692867" y="2446316"/>
            <a:ext cx="22610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</a:rPr>
              <a:t>ПОНИМАНИЕ </a:t>
            </a:r>
          </a:p>
          <a:p>
            <a:pPr lvl="0" algn="ctr"/>
            <a:r>
              <a:rPr lang="ru-RU" b="1" dirty="0">
                <a:solidFill>
                  <a:schemeClr val="bg1"/>
                </a:solidFill>
              </a:rPr>
              <a:t>ЦИКЛОВ РАЗРАБОТКИ: </a:t>
            </a:r>
          </a:p>
          <a:p>
            <a:pPr lvl="0" algn="ctr"/>
            <a:r>
              <a:rPr lang="ru-RU" dirty="0"/>
              <a:t>от идеи до тестирования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9C26AB9-639B-4CE1-94EB-82D51F656D32}"/>
              </a:ext>
            </a:extLst>
          </p:cNvPr>
          <p:cNvSpPr/>
          <p:nvPr/>
        </p:nvSpPr>
        <p:spPr>
          <a:xfrm>
            <a:off x="7122742" y="2183926"/>
            <a:ext cx="2261055" cy="226105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27ADFA9-2E76-470E-B432-786B2D47385F}"/>
              </a:ext>
            </a:extLst>
          </p:cNvPr>
          <p:cNvSpPr/>
          <p:nvPr/>
        </p:nvSpPr>
        <p:spPr>
          <a:xfrm>
            <a:off x="7122741" y="2482000"/>
            <a:ext cx="22610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</a:rPr>
              <a:t>УМЕНИЕ</a:t>
            </a:r>
          </a:p>
          <a:p>
            <a:pPr lvl="0" algn="ctr"/>
            <a:r>
              <a:rPr lang="ru-RU" b="1" dirty="0">
                <a:solidFill>
                  <a:schemeClr val="bg1"/>
                </a:solidFill>
              </a:rPr>
              <a:t>РАБОТАТЬ С</a:t>
            </a:r>
          </a:p>
          <a:p>
            <a:pPr lvl="0" algn="ctr"/>
            <a:r>
              <a:rPr lang="ru-RU" b="1" dirty="0">
                <a:solidFill>
                  <a:schemeClr val="bg1"/>
                </a:solidFill>
              </a:rPr>
              <a:t>НЕОППРЕДЕЛЁН-НОСТЬЮ</a:t>
            </a:r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E06EC60-E447-49FC-A4EC-711FB1A74238}"/>
              </a:ext>
            </a:extLst>
          </p:cNvPr>
          <p:cNvSpPr/>
          <p:nvPr/>
        </p:nvSpPr>
        <p:spPr>
          <a:xfrm>
            <a:off x="9552615" y="2154430"/>
            <a:ext cx="2261055" cy="226105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78E0B0F-98A8-41D8-8469-1FF1DCB4181C}"/>
              </a:ext>
            </a:extLst>
          </p:cNvPr>
          <p:cNvSpPr/>
          <p:nvPr/>
        </p:nvSpPr>
        <p:spPr>
          <a:xfrm>
            <a:off x="9552614" y="2452504"/>
            <a:ext cx="22610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</a:rPr>
              <a:t>ФИНАНСОВОЕ</a:t>
            </a:r>
          </a:p>
          <a:p>
            <a:pPr lvl="0" algn="ctr"/>
            <a:r>
              <a:rPr lang="ru-RU" b="1" dirty="0">
                <a:solidFill>
                  <a:schemeClr val="bg1"/>
                </a:solidFill>
              </a:rPr>
              <a:t>МОДЕЛИРОВАНИЕ: </a:t>
            </a:r>
          </a:p>
          <a:p>
            <a:pPr lvl="0" algn="ctr"/>
            <a:r>
              <a:rPr lang="ru-RU" dirty="0"/>
              <a:t>стоимость,</a:t>
            </a:r>
          </a:p>
          <a:p>
            <a:pPr lvl="0" algn="ctr"/>
            <a:r>
              <a:rPr lang="ru-RU" dirty="0"/>
              <a:t>окупаемость</a:t>
            </a:r>
          </a:p>
        </p:txBody>
      </p:sp>
      <p:sp>
        <p:nvSpPr>
          <p:cNvPr id="17" name="Равнобедренный треугольник 16">
            <a:extLst>
              <a:ext uri="{FF2B5EF4-FFF2-40B4-BE49-F238E27FC236}">
                <a16:creationId xmlns:a16="http://schemas.microsoft.com/office/drawing/2014/main" id="{62108C31-C63B-450A-98BE-A6E3F055E595}"/>
              </a:ext>
            </a:extLst>
          </p:cNvPr>
          <p:cNvSpPr/>
          <p:nvPr/>
        </p:nvSpPr>
        <p:spPr>
          <a:xfrm rot="5400000">
            <a:off x="4255071" y="3121071"/>
            <a:ext cx="906315" cy="31539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>
            <a:extLst>
              <a:ext uri="{FF2B5EF4-FFF2-40B4-BE49-F238E27FC236}">
                <a16:creationId xmlns:a16="http://schemas.microsoft.com/office/drawing/2014/main" id="{DEA6A300-EBEB-4AA4-B0D4-31566B76BFA1}"/>
              </a:ext>
            </a:extLst>
          </p:cNvPr>
          <p:cNvSpPr/>
          <p:nvPr/>
        </p:nvSpPr>
        <p:spPr>
          <a:xfrm rot="5400000">
            <a:off x="6677566" y="3121072"/>
            <a:ext cx="906315" cy="31539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>
            <a:extLst>
              <a:ext uri="{FF2B5EF4-FFF2-40B4-BE49-F238E27FC236}">
                <a16:creationId xmlns:a16="http://schemas.microsoft.com/office/drawing/2014/main" id="{2C5FBD47-0DD9-4192-A655-CDD1E7E11899}"/>
              </a:ext>
            </a:extLst>
          </p:cNvPr>
          <p:cNvSpPr/>
          <p:nvPr/>
        </p:nvSpPr>
        <p:spPr>
          <a:xfrm rot="5400000">
            <a:off x="9137040" y="3095241"/>
            <a:ext cx="906315" cy="31539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841E5A1-E8FD-4DB2-B2CB-63CC4D9CBC34}"/>
              </a:ext>
            </a:extLst>
          </p:cNvPr>
          <p:cNvSpPr/>
          <p:nvPr/>
        </p:nvSpPr>
        <p:spPr>
          <a:xfrm>
            <a:off x="3253713" y="5436438"/>
            <a:ext cx="64220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ЭТО БАЗА ДЛЯ ЛЮБОЙ ТЕХНИЧЕСКОЙ ПРОФЕССИИ, </a:t>
            </a:r>
          </a:p>
          <a:p>
            <a:pPr lvl="0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КОТОРАЯ НЕ УСТАРЕЕТ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B371CB3-69D6-4175-AE69-DE1755BAB4FD}"/>
              </a:ext>
            </a:extLst>
          </p:cNvPr>
          <p:cNvSpPr/>
          <p:nvPr/>
        </p:nvSpPr>
        <p:spPr>
          <a:xfrm>
            <a:off x="2684340" y="4915803"/>
            <a:ext cx="5854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!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9D55A56-F64B-4ACC-B005-AAFB96627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21B58AF-32E5-4B47-9F86-D5CF88650A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2890983" y="6222982"/>
            <a:ext cx="9301018" cy="252349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B458339-9870-4762-8CFF-141ECED1978F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2411446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1E0576-7952-48D3-8361-DCDDB268E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9082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7FF38C-D736-42D0-BE07-92483A5FE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35" y="77052"/>
            <a:ext cx="1361791" cy="268420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8483B1-1B09-470A-8512-964C07567937}"/>
              </a:ext>
            </a:extLst>
          </p:cNvPr>
          <p:cNvSpPr/>
          <p:nvPr/>
        </p:nvSpPr>
        <p:spPr>
          <a:xfrm>
            <a:off x="1347019" y="1740310"/>
            <a:ext cx="10677832" cy="51176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E98ADED-EC1D-45AF-8825-C553C3D4AF6C}"/>
              </a:ext>
            </a:extLst>
          </p:cNvPr>
          <p:cNvSpPr/>
          <p:nvPr/>
        </p:nvSpPr>
        <p:spPr>
          <a:xfrm>
            <a:off x="2718638" y="334297"/>
            <a:ext cx="9480443" cy="6523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3D4A08-1C58-474D-813D-0DD7460901C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5417299" y="1781443"/>
            <a:ext cx="6774702" cy="508102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5FAE0C7-67C4-464C-B793-D5213A82D6E2}"/>
              </a:ext>
            </a:extLst>
          </p:cNvPr>
          <p:cNvSpPr/>
          <p:nvPr/>
        </p:nvSpPr>
        <p:spPr>
          <a:xfrm>
            <a:off x="2944809" y="653722"/>
            <a:ext cx="33380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МЕЧТЫ</a:t>
            </a:r>
          </a:p>
          <a:p>
            <a:pPr algn="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/ СТАЖИРОВКА </a:t>
            </a: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КОМПАНИИ</a:t>
            </a:r>
          </a:p>
          <a:p>
            <a:pPr algn="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ПОСТУПЛЕНИЕ </a:t>
            </a: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ТОПОВЫЙ ВУЗ</a:t>
            </a:r>
          </a:p>
          <a:p>
            <a:pPr algn="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ПОБЕДА В РОССИИ</a:t>
            </a:r>
          </a:p>
          <a:p>
            <a:pPr algn="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ПОБЕДА В РЕГИОНЕ</a:t>
            </a:r>
          </a:p>
          <a:p>
            <a:pPr algn="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КОНКУРСАХ, ФЕСТИВАЛЯХ</a:t>
            </a:r>
          </a:p>
          <a:p>
            <a:pPr algn="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ПРОЕКТ</a:t>
            </a:r>
          </a:p>
          <a:p>
            <a:pPr algn="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В КВАНТОРИУМЕ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27B3B18-13B0-4029-9389-05D6D31F7752}"/>
              </a:ext>
            </a:extLst>
          </p:cNvPr>
          <p:cNvSpPr/>
          <p:nvPr/>
        </p:nvSpPr>
        <p:spPr>
          <a:xfrm>
            <a:off x="6361476" y="653722"/>
            <a:ext cx="4930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ТЫ УЖЕ ИЗВЕСТЕН В ОТРАСЛИ, ТЕБЯ ЖДУТ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9376260-E0D1-4AA0-A7EA-E96D963397AB}"/>
              </a:ext>
            </a:extLst>
          </p:cNvPr>
          <p:cNvSpPr/>
          <p:nvPr/>
        </p:nvSpPr>
        <p:spPr>
          <a:xfrm>
            <a:off x="6361476" y="1381332"/>
            <a:ext cx="4930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ПЕРВЫЕ ДЕНЬГИ, ОПЫТ, КОНТАКТЫ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F9A8E0E-DA66-4832-A856-F357BD678DB4}"/>
              </a:ext>
            </a:extLst>
          </p:cNvPr>
          <p:cNvSpPr/>
          <p:nvPr/>
        </p:nvSpPr>
        <p:spPr>
          <a:xfrm>
            <a:off x="6361476" y="2888262"/>
            <a:ext cx="56633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ПРЕМИЯ, ВНЕКОНКУРСНОЕ ПОСТУПЛЕНИЕ, </a:t>
            </a:r>
          </a:p>
          <a:p>
            <a:r>
              <a:rPr lang="ru-RU" sz="2000" dirty="0">
                <a:solidFill>
                  <a:srgbClr val="0070C0"/>
                </a:solidFill>
              </a:rPr>
              <a:t>ПУБЛИКАЦИИ В СМИ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C607C4-2087-411B-AC76-6707BE1F754A}"/>
              </a:ext>
            </a:extLst>
          </p:cNvPr>
          <p:cNvSpPr/>
          <p:nvPr/>
        </p:nvSpPr>
        <p:spPr>
          <a:xfrm>
            <a:off x="6361476" y="3678846"/>
            <a:ext cx="5663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  <a:cs typeface="Arial" panose="020B0604020202020204" pitchFamily="34" charset="0"/>
              </a:rPr>
              <a:t>ПОЕЗДКА НА ФЕДЕРАЛЬНЫЙ ЭТАП, ЗНАКОМСТВА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7CA81F7-8FCB-4476-82F9-E73141ECC2B8}"/>
              </a:ext>
            </a:extLst>
          </p:cNvPr>
          <p:cNvSpPr/>
          <p:nvPr/>
        </p:nvSpPr>
        <p:spPr>
          <a:xfrm>
            <a:off x="6361476" y="4437934"/>
            <a:ext cx="5663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C75C9"/>
                </a:solidFill>
              </a:rPr>
              <a:t>ТЕХНОФЕСТ», «ИНЖЕНЕРНЫЕ КАДРЫ РОССИИ»</a:t>
            </a:r>
            <a:endParaRPr lang="ru-RU" sz="2000" dirty="0">
              <a:solidFill>
                <a:srgbClr val="4C75C9"/>
              </a:solidFill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1F94473-3314-4B96-9EBD-B376EEB6D62D}"/>
              </a:ext>
            </a:extLst>
          </p:cNvPr>
          <p:cNvSpPr/>
          <p:nvPr/>
        </p:nvSpPr>
        <p:spPr>
          <a:xfrm>
            <a:off x="6361475" y="5197022"/>
            <a:ext cx="5663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C75C9"/>
                </a:solidFill>
              </a:rPr>
              <a:t>ПОРТФОЛИО, УВЕРЕННОСТЬ В СВОИХ СИЛАХ</a:t>
            </a:r>
            <a:endParaRPr lang="ru-RU" sz="2000" dirty="0">
              <a:solidFill>
                <a:srgbClr val="4C75C9"/>
              </a:solidFill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CB0F82C-0984-4C71-9574-D02817CD0899}"/>
              </a:ext>
            </a:extLst>
          </p:cNvPr>
          <p:cNvSpPr/>
          <p:nvPr/>
        </p:nvSpPr>
        <p:spPr>
          <a:xfrm>
            <a:off x="6361474" y="5819266"/>
            <a:ext cx="56633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C75C9"/>
                </a:solidFill>
              </a:rPr>
              <a:t>БЕСПЛАТНЫЙ ДОСТУП К ОБОРУДОВАНИЮ И НАСТАВНИКАМ</a:t>
            </a:r>
            <a:endParaRPr lang="ru-RU" sz="2000" dirty="0">
              <a:solidFill>
                <a:srgbClr val="4C75C9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650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241DD0-E1AF-4912-9BD5-9B91F489F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67" y="1"/>
            <a:ext cx="1101365" cy="189762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EC3D65-7CD9-4543-9F31-646DAA5ABE3C}"/>
              </a:ext>
            </a:extLst>
          </p:cNvPr>
          <p:cNvSpPr/>
          <p:nvPr/>
        </p:nvSpPr>
        <p:spPr>
          <a:xfrm>
            <a:off x="2281084" y="454203"/>
            <a:ext cx="100780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ДЛЯ ЧЕГО НУЖНЫ ПРОЕКТЫ </a:t>
            </a:r>
          </a:p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ПОСЛЕ ОБУЧЕНИЯ В КВАНТОРИУМЕ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920FDE-F1A3-439E-966F-C0FDD35C01A7}"/>
              </a:ext>
            </a:extLst>
          </p:cNvPr>
          <p:cNvSpPr/>
          <p:nvPr/>
        </p:nvSpPr>
        <p:spPr>
          <a:xfrm>
            <a:off x="1607073" y="223371"/>
            <a:ext cx="7553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?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D566BEE-7751-4799-8B44-A07EE4D64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51534"/>
            <a:ext cx="4070558" cy="270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DEE0F9-B395-4C6D-B59A-6CEEC54F4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864" y="4144295"/>
            <a:ext cx="4070557" cy="27137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62C422-1A80-4B37-82B3-008382781D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728" y="4144295"/>
            <a:ext cx="3618272" cy="2713704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918613F5-D152-4B25-809D-BD3BB1CD11F8}"/>
              </a:ext>
            </a:extLst>
          </p:cNvPr>
          <p:cNvSpPr/>
          <p:nvPr/>
        </p:nvSpPr>
        <p:spPr>
          <a:xfrm>
            <a:off x="1809503" y="1793031"/>
            <a:ext cx="2261055" cy="226105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2E21AD-3628-4097-A685-E4ADABD5ED20}"/>
              </a:ext>
            </a:extLst>
          </p:cNvPr>
          <p:cNvSpPr/>
          <p:nvPr/>
        </p:nvSpPr>
        <p:spPr>
          <a:xfrm>
            <a:off x="1809502" y="2600393"/>
            <a:ext cx="2261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</a:rPr>
              <a:t>ДОПОЛНИТЕЛЬНЫЕ БАЛЛЫ К ЕГЭ</a:t>
            </a:r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9170655E-FDBB-4C94-9E17-A456A86BEEFD}"/>
              </a:ext>
            </a:extLst>
          </p:cNvPr>
          <p:cNvSpPr/>
          <p:nvPr/>
        </p:nvSpPr>
        <p:spPr>
          <a:xfrm>
            <a:off x="5255704" y="1793031"/>
            <a:ext cx="2261055" cy="226105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AD406CE-B4E6-44BB-BA47-5980A73A6884}"/>
              </a:ext>
            </a:extLst>
          </p:cNvPr>
          <p:cNvSpPr/>
          <p:nvPr/>
        </p:nvSpPr>
        <p:spPr>
          <a:xfrm>
            <a:off x="5255704" y="2392625"/>
            <a:ext cx="22610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</a:rPr>
              <a:t>РАБОТОДАТЕЛЬ СМОТРИТ ПРОЕКТЫ,</a:t>
            </a:r>
          </a:p>
          <a:p>
            <a:pPr lvl="0" algn="ctr"/>
            <a:r>
              <a:rPr lang="ru-RU" b="1" dirty="0">
                <a:solidFill>
                  <a:schemeClr val="bg1"/>
                </a:solidFill>
              </a:rPr>
              <a:t>А НЕ ОЦЕНКИ</a:t>
            </a:r>
            <a:endParaRPr lang="ru-RU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DA68104-85A6-4528-B732-85CA96B0CFF2}"/>
              </a:ext>
            </a:extLst>
          </p:cNvPr>
          <p:cNvSpPr/>
          <p:nvPr/>
        </p:nvSpPr>
        <p:spPr>
          <a:xfrm>
            <a:off x="8485604" y="1793031"/>
            <a:ext cx="2261055" cy="226105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D129ED5-6567-4A1A-B20E-F697F4B2E1B9}"/>
              </a:ext>
            </a:extLst>
          </p:cNvPr>
          <p:cNvSpPr/>
          <p:nvPr/>
        </p:nvSpPr>
        <p:spPr>
          <a:xfrm>
            <a:off x="8485604" y="2392625"/>
            <a:ext cx="22610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СТАРТАП-ТРЕК: ГРАНТЫ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ДО 500 ТЫС. РУБ.</a:t>
            </a:r>
          </a:p>
          <a:p>
            <a:pPr lvl="0"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7469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173872-864B-4066-B015-612C81624A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34904" y="124743"/>
            <a:ext cx="6111870" cy="625639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E751D8-6B65-4AD1-8F7C-EC81866DB784}"/>
              </a:ext>
            </a:extLst>
          </p:cNvPr>
          <p:cNvSpPr/>
          <p:nvPr/>
        </p:nvSpPr>
        <p:spPr>
          <a:xfrm>
            <a:off x="346814" y="1158524"/>
            <a:ext cx="30059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КАК ЭТО </a:t>
            </a:r>
          </a:p>
          <a:p>
            <a:pPr lvl="0" algn="r"/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РАБОТАЕТ?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A3B297-2043-4A98-BB3E-8F32E0F6798A}"/>
              </a:ext>
            </a:extLst>
          </p:cNvPr>
          <p:cNvSpPr/>
          <p:nvPr/>
        </p:nvSpPr>
        <p:spPr>
          <a:xfrm>
            <a:off x="3405338" y="1071716"/>
            <a:ext cx="55617" cy="1032388"/>
          </a:xfrm>
          <a:prstGeom prst="rect">
            <a:avLst/>
          </a:prstGeom>
          <a:solidFill>
            <a:srgbClr val="301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C01514-E6BF-478E-B358-1BAA56D9D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375214"/>
              </p:ext>
            </p:extLst>
          </p:nvPr>
        </p:nvGraphicFramePr>
        <p:xfrm>
          <a:off x="3832120" y="342040"/>
          <a:ext cx="8114072" cy="2491740"/>
        </p:xfrm>
        <a:graphic>
          <a:graphicData uri="http://schemas.openxmlformats.org/drawingml/2006/table">
            <a:tbl>
              <a:tblPr/>
              <a:tblGrid>
                <a:gridCol w="4057036">
                  <a:extLst>
                    <a:ext uri="{9D8B030D-6E8A-4147-A177-3AD203B41FA5}">
                      <a16:colId xmlns:a16="http://schemas.microsoft.com/office/drawing/2014/main" val="1790565713"/>
                    </a:ext>
                  </a:extLst>
                </a:gridCol>
                <a:gridCol w="4057036">
                  <a:extLst>
                    <a:ext uri="{9D8B030D-6E8A-4147-A177-3AD203B41FA5}">
                      <a16:colId xmlns:a16="http://schemas.microsoft.com/office/drawing/2014/main" val="69912325"/>
                    </a:ext>
                  </a:extLst>
                </a:gridCol>
              </a:tblGrid>
              <a:tr h="403903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ЧТО ДАЮТ БАЛЛЫ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КАКУЮ ВЫГОДУ ПОЛУЧАЕШЬ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125891"/>
                  </a:ext>
                </a:extLst>
              </a:tr>
              <a:tr h="880641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Дипломы конкурсов из перечня </a:t>
                      </a:r>
                      <a:r>
                        <a:rPr lang="ru-RU" b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Минпросвещения</a:t>
                      </a:r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(например, «Талант НТО»)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От 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1 до 10 баллов</a:t>
                      </a:r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к ЕГЭ в ведущих вузах (НИУ ВШЭ, МФТИ, </a:t>
                      </a:r>
                      <a:r>
                        <a:rPr lang="ru-RU" b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Бауманка</a:t>
                      </a:r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, ИТМО)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355186"/>
                  </a:ext>
                </a:extLst>
              </a:tr>
              <a:tr h="880641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Победы во Всероссийской олимпиаде школьников (заключительный этап)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До 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5 баллов</a:t>
                      </a:r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в топовых вузах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134828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1BE0FE3-48C1-4AD2-A25A-92D7499CDE6B}"/>
              </a:ext>
            </a:extLst>
          </p:cNvPr>
          <p:cNvSpPr/>
          <p:nvPr/>
        </p:nvSpPr>
        <p:spPr>
          <a:xfrm>
            <a:off x="317553" y="3043446"/>
            <a:ext cx="689675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C75C9"/>
                </a:solidFill>
                <a:latin typeface="Arial Black" panose="020B0A04020102020204" pitchFamily="34" charset="0"/>
              </a:rPr>
              <a:t>ПРОЕКТ - это твоё портфолио, </a:t>
            </a:r>
          </a:p>
          <a:p>
            <a:r>
              <a:rPr lang="ru-RU" sz="2000" b="1" dirty="0">
                <a:solidFill>
                  <a:srgbClr val="4C75C9"/>
                </a:solidFill>
                <a:latin typeface="Arial Black" panose="020B0A04020102020204" pitchFamily="34" charset="0"/>
              </a:rPr>
              <a:t>которое видят вузы и компании</a:t>
            </a:r>
          </a:p>
          <a:p>
            <a:pPr lvl="0" algn="ctr"/>
            <a:endParaRPr lang="ru-RU" sz="2800" b="1" dirty="0">
              <a:solidFill>
                <a:srgbClr val="4C75C9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Стрелка: шеврон 2">
            <a:extLst>
              <a:ext uri="{FF2B5EF4-FFF2-40B4-BE49-F238E27FC236}">
                <a16:creationId xmlns:a16="http://schemas.microsoft.com/office/drawing/2014/main" id="{C6144C88-F56C-45DA-A889-D2C31CAFA6DC}"/>
              </a:ext>
            </a:extLst>
          </p:cNvPr>
          <p:cNvSpPr/>
          <p:nvPr/>
        </p:nvSpPr>
        <p:spPr>
          <a:xfrm>
            <a:off x="186812" y="3795436"/>
            <a:ext cx="4207108" cy="894551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9C23FAE-BAE3-4E53-BBC2-73FB97E035F7}"/>
              </a:ext>
            </a:extLst>
          </p:cNvPr>
          <p:cNvSpPr/>
          <p:nvPr/>
        </p:nvSpPr>
        <p:spPr>
          <a:xfrm>
            <a:off x="923230" y="4035442"/>
            <a:ext cx="2637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ГДЕ ПРИГОДИТСЯ?</a:t>
            </a:r>
          </a:p>
        </p:txBody>
      </p:sp>
      <p:sp>
        <p:nvSpPr>
          <p:cNvPr id="14" name="Стрелка: шеврон 13">
            <a:extLst>
              <a:ext uri="{FF2B5EF4-FFF2-40B4-BE49-F238E27FC236}">
                <a16:creationId xmlns:a16="http://schemas.microsoft.com/office/drawing/2014/main" id="{58653FE8-7BD8-4B35-8595-56D57E09EFA8}"/>
              </a:ext>
            </a:extLst>
          </p:cNvPr>
          <p:cNvSpPr/>
          <p:nvPr/>
        </p:nvSpPr>
        <p:spPr>
          <a:xfrm>
            <a:off x="186812" y="4775908"/>
            <a:ext cx="4207108" cy="894551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799CAE6-BAFF-4D75-8787-9F65FAA3C36B}"/>
              </a:ext>
            </a:extLst>
          </p:cNvPr>
          <p:cNvSpPr/>
          <p:nvPr/>
        </p:nvSpPr>
        <p:spPr>
          <a:xfrm>
            <a:off x="821312" y="4965594"/>
            <a:ext cx="3002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ЧТО ТЫ ПОКАЖЕШЬ?</a:t>
            </a: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:a16="http://schemas.microsoft.com/office/drawing/2014/main" id="{BE54E00F-D50B-47EF-990D-F62C990F52F4}"/>
              </a:ext>
            </a:extLst>
          </p:cNvPr>
          <p:cNvSpPr/>
          <p:nvPr/>
        </p:nvSpPr>
        <p:spPr>
          <a:xfrm>
            <a:off x="4037264" y="3785420"/>
            <a:ext cx="4207108" cy="894551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4AC4CAB-D7FE-4CC4-AF44-587D1AE4A8A8}"/>
              </a:ext>
            </a:extLst>
          </p:cNvPr>
          <p:cNvSpPr/>
          <p:nvPr/>
        </p:nvSpPr>
        <p:spPr>
          <a:xfrm>
            <a:off x="4518806" y="4078148"/>
            <a:ext cx="3668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СОБЕСЕДОВАНИЕ НА СТАЖИРОВКУ</a:t>
            </a:r>
          </a:p>
        </p:txBody>
      </p:sp>
      <p:sp>
        <p:nvSpPr>
          <p:cNvPr id="20" name="Стрелка: шеврон 19">
            <a:extLst>
              <a:ext uri="{FF2B5EF4-FFF2-40B4-BE49-F238E27FC236}">
                <a16:creationId xmlns:a16="http://schemas.microsoft.com/office/drawing/2014/main" id="{B5595B4E-A04B-4614-88CC-1D157B823A7D}"/>
              </a:ext>
            </a:extLst>
          </p:cNvPr>
          <p:cNvSpPr/>
          <p:nvPr/>
        </p:nvSpPr>
        <p:spPr>
          <a:xfrm>
            <a:off x="4037264" y="4765892"/>
            <a:ext cx="4207108" cy="894551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9BC60C7-B30F-4BA5-BDA1-5947F0DD2262}"/>
              </a:ext>
            </a:extLst>
          </p:cNvPr>
          <p:cNvSpPr/>
          <p:nvPr/>
        </p:nvSpPr>
        <p:spPr>
          <a:xfrm>
            <a:off x="4484662" y="4747129"/>
            <a:ext cx="31895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НЕ «Я ЗНАЮ PYTHON», </a:t>
            </a:r>
          </a:p>
          <a:p>
            <a:r>
              <a:rPr lang="ru-RU" b="1" dirty="0">
                <a:solidFill>
                  <a:schemeClr val="bg1"/>
                </a:solidFill>
              </a:rPr>
              <a:t>А «ВОТ МОЙ КОД НА GITHUB</a:t>
            </a:r>
            <a:r>
              <a:rPr lang="ru-RU" dirty="0">
                <a:solidFill>
                  <a:schemeClr val="bg1"/>
                </a:solidFill>
              </a:rPr>
              <a:t>, </a:t>
            </a:r>
          </a:p>
          <a:p>
            <a:r>
              <a:rPr lang="ru-RU" b="1" dirty="0">
                <a:solidFill>
                  <a:schemeClr val="bg1"/>
                </a:solidFill>
              </a:rPr>
              <a:t>ВОТ ДЕМО»</a:t>
            </a:r>
          </a:p>
        </p:txBody>
      </p:sp>
      <p:sp>
        <p:nvSpPr>
          <p:cNvPr id="22" name="Стрелка: шеврон 21">
            <a:extLst>
              <a:ext uri="{FF2B5EF4-FFF2-40B4-BE49-F238E27FC236}">
                <a16:creationId xmlns:a16="http://schemas.microsoft.com/office/drawing/2014/main" id="{C8660404-00F2-45CF-A976-CEB6D0ED4272}"/>
              </a:ext>
            </a:extLst>
          </p:cNvPr>
          <p:cNvSpPr/>
          <p:nvPr/>
        </p:nvSpPr>
        <p:spPr>
          <a:xfrm>
            <a:off x="7906232" y="3785420"/>
            <a:ext cx="4207108" cy="894551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4E25819-CC7F-4804-A227-6DB1D0E4F6C8}"/>
              </a:ext>
            </a:extLst>
          </p:cNvPr>
          <p:cNvSpPr/>
          <p:nvPr/>
        </p:nvSpPr>
        <p:spPr>
          <a:xfrm>
            <a:off x="8515704" y="4048029"/>
            <a:ext cx="2861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НА ГРАНТОВОМ КОНКУРСЕ</a:t>
            </a:r>
          </a:p>
        </p:txBody>
      </p:sp>
      <p:sp>
        <p:nvSpPr>
          <p:cNvPr id="24" name="Стрелка: шеврон 23">
            <a:extLst>
              <a:ext uri="{FF2B5EF4-FFF2-40B4-BE49-F238E27FC236}">
                <a16:creationId xmlns:a16="http://schemas.microsoft.com/office/drawing/2014/main" id="{CC24F014-82B5-4A54-9252-1304FA25AE08}"/>
              </a:ext>
            </a:extLst>
          </p:cNvPr>
          <p:cNvSpPr/>
          <p:nvPr/>
        </p:nvSpPr>
        <p:spPr>
          <a:xfrm>
            <a:off x="7906232" y="4765892"/>
            <a:ext cx="4207108" cy="894551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59491F5-D88A-41F4-A4E4-101F36F0F61A}"/>
              </a:ext>
            </a:extLst>
          </p:cNvPr>
          <p:cNvSpPr/>
          <p:nvPr/>
        </p:nvSpPr>
        <p:spPr>
          <a:xfrm>
            <a:off x="8483605" y="4873260"/>
            <a:ext cx="31239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ГОТОВЫЙ ПРОТОТИП </a:t>
            </a:r>
          </a:p>
          <a:p>
            <a:r>
              <a:rPr lang="ru-RU" b="1" dirty="0">
                <a:solidFill>
                  <a:schemeClr val="bg1"/>
                </a:solidFill>
              </a:rPr>
              <a:t>ВМЕСТО ПУСТЫХ ОБЕЩАНИЙ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2BBBE2F-5B8C-4799-BBDC-DA5BD6F82272}"/>
              </a:ext>
            </a:extLst>
          </p:cNvPr>
          <p:cNvSpPr/>
          <p:nvPr/>
        </p:nvSpPr>
        <p:spPr>
          <a:xfrm>
            <a:off x="6612767" y="3062209"/>
            <a:ext cx="523675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C75C9"/>
                </a:solidFill>
                <a:latin typeface="Arial Black" panose="020B0A04020102020204" pitchFamily="34" charset="0"/>
              </a:rPr>
              <a:t>ПРОЕКТ - это разница между</a:t>
            </a:r>
          </a:p>
          <a:p>
            <a:r>
              <a:rPr lang="ru-RU" sz="2000" b="1" dirty="0">
                <a:solidFill>
                  <a:srgbClr val="4C75C9"/>
                </a:solidFill>
                <a:latin typeface="Arial Black" panose="020B0A04020102020204" pitchFamily="34" charset="0"/>
              </a:rPr>
              <a:t>«знаю» и «умею»</a:t>
            </a:r>
          </a:p>
          <a:p>
            <a:pPr lvl="0" algn="ctr"/>
            <a:endParaRPr lang="ru-RU" sz="2800" b="1" dirty="0">
              <a:solidFill>
                <a:srgbClr val="4C75C9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Стрелка: шеврон 26">
            <a:extLst>
              <a:ext uri="{FF2B5EF4-FFF2-40B4-BE49-F238E27FC236}">
                <a16:creationId xmlns:a16="http://schemas.microsoft.com/office/drawing/2014/main" id="{989E7BBB-D0A7-47F4-AEFA-B6AF36CD156E}"/>
              </a:ext>
            </a:extLst>
          </p:cNvPr>
          <p:cNvSpPr/>
          <p:nvPr/>
        </p:nvSpPr>
        <p:spPr>
          <a:xfrm>
            <a:off x="185716" y="5746364"/>
            <a:ext cx="4207108" cy="894551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99FA1E8-D992-475C-9288-249AD700868E}"/>
              </a:ext>
            </a:extLst>
          </p:cNvPr>
          <p:cNvSpPr/>
          <p:nvPr/>
        </p:nvSpPr>
        <p:spPr>
          <a:xfrm>
            <a:off x="802100" y="5710015"/>
            <a:ext cx="29743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</a:rPr>
              <a:t>РЕЗУЛЬТАТ</a:t>
            </a:r>
          </a:p>
        </p:txBody>
      </p:sp>
      <p:sp>
        <p:nvSpPr>
          <p:cNvPr id="29" name="Стрелка: шеврон 28">
            <a:extLst>
              <a:ext uri="{FF2B5EF4-FFF2-40B4-BE49-F238E27FC236}">
                <a16:creationId xmlns:a16="http://schemas.microsoft.com/office/drawing/2014/main" id="{7FB6F1BF-CB78-457C-B457-54AFAFF42A37}"/>
              </a:ext>
            </a:extLst>
          </p:cNvPr>
          <p:cNvSpPr/>
          <p:nvPr/>
        </p:nvSpPr>
        <p:spPr>
          <a:xfrm>
            <a:off x="4036168" y="5736348"/>
            <a:ext cx="8120928" cy="894551"/>
          </a:xfrm>
          <a:prstGeom prst="chevron">
            <a:avLst/>
          </a:prstGeom>
          <a:solidFill>
            <a:srgbClr val="35E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EFB3A01-A1B1-41E2-8B55-B3A59567A8C3}"/>
              </a:ext>
            </a:extLst>
          </p:cNvPr>
          <p:cNvSpPr/>
          <p:nvPr/>
        </p:nvSpPr>
        <p:spPr>
          <a:xfrm>
            <a:off x="4518806" y="5921071"/>
            <a:ext cx="71356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solidFill>
                  <a:srgbClr val="0F1115"/>
                </a:solidFill>
              </a:rPr>
              <a:t>ты выходишь С </a:t>
            </a:r>
            <a:r>
              <a:rPr lang="ru-RU" sz="2200" b="1" dirty="0">
                <a:solidFill>
                  <a:srgbClr val="0F1115"/>
                </a:solidFill>
              </a:rPr>
              <a:t>ДОКАЗАТЕЛЬСТВАМИ</a:t>
            </a:r>
            <a:r>
              <a:rPr lang="ru-RU" sz="2200" dirty="0">
                <a:solidFill>
                  <a:srgbClr val="0F1115"/>
                </a:solidFill>
              </a:rPr>
              <a:t>, а не с обещаниями</a:t>
            </a:r>
            <a:endParaRPr lang="ru-RU" sz="2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788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173872-864B-4066-B015-612C81624A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34904" y="124743"/>
            <a:ext cx="6111870" cy="62563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66FCA9-65A3-49C1-B228-C4FE5EE31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56" y="223840"/>
            <a:ext cx="3629722" cy="451849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E751D8-6B65-4AD1-8F7C-EC81866DB784}"/>
              </a:ext>
            </a:extLst>
          </p:cNvPr>
          <p:cNvSpPr/>
          <p:nvPr/>
        </p:nvSpPr>
        <p:spPr>
          <a:xfrm>
            <a:off x="4064719" y="926070"/>
            <a:ext cx="54958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b="1" dirty="0">
                <a:solidFill>
                  <a:srgbClr val="301989"/>
                </a:solidFill>
                <a:latin typeface="Arial Black" panose="020B0A04020102020204" pitchFamily="34" charset="0"/>
              </a:rPr>
              <a:t>ПРОЕКТ - ЭТО ТВОИ </a:t>
            </a:r>
          </a:p>
          <a:p>
            <a:r>
              <a:rPr lang="ru-RU" sz="3300" b="1" dirty="0">
                <a:solidFill>
                  <a:srgbClr val="301989"/>
                </a:solidFill>
                <a:latin typeface="Arial Black" panose="020B0A04020102020204" pitchFamily="34" charset="0"/>
              </a:rPr>
              <a:t>ДЕНЬГИ И КАРЬЕРА</a:t>
            </a:r>
            <a:endParaRPr lang="ru-RU" sz="3300" dirty="0">
              <a:solidFill>
                <a:srgbClr val="301989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343A60-D37C-4E84-B181-F5921BE9773A}"/>
              </a:ext>
            </a:extLst>
          </p:cNvPr>
          <p:cNvSpPr/>
          <p:nvPr/>
        </p:nvSpPr>
        <p:spPr>
          <a:xfrm>
            <a:off x="3372251" y="1635432"/>
            <a:ext cx="271256" cy="178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0D842D-298F-435F-929C-C60D010D7121}"/>
              </a:ext>
            </a:extLst>
          </p:cNvPr>
          <p:cNvSpPr/>
          <p:nvPr/>
        </p:nvSpPr>
        <p:spPr>
          <a:xfrm rot="20909236">
            <a:off x="3336099" y="2112171"/>
            <a:ext cx="271256" cy="178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EED96B-7A2D-4ACF-8515-BF7CA6E16A72}"/>
              </a:ext>
            </a:extLst>
          </p:cNvPr>
          <p:cNvSpPr txBox="1"/>
          <p:nvPr/>
        </p:nvSpPr>
        <p:spPr>
          <a:xfrm>
            <a:off x="4064719" y="2019622"/>
            <a:ext cx="7705725" cy="352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500" b="1" i="0" dirty="0">
                <a:solidFill>
                  <a:srgbClr val="0F1115"/>
                </a:solidFill>
                <a:effectLst/>
              </a:rPr>
              <a:t>ТЫ КОНВЕРТИРУЕШЬ СВОЙ ТРУД В:</a:t>
            </a:r>
          </a:p>
          <a:p>
            <a:pPr algn="l"/>
            <a:endParaRPr lang="ru-RU" i="0" dirty="0">
              <a:solidFill>
                <a:srgbClr val="0F1115"/>
              </a:solidFill>
              <a:effectLst/>
            </a:endParaRPr>
          </a:p>
          <a:p>
            <a:pPr algn="l"/>
            <a:r>
              <a:rPr lang="ru-RU" sz="2400" b="1" i="0" dirty="0">
                <a:solidFill>
                  <a:srgbClr val="4C75C9"/>
                </a:solidFill>
                <a:effectLst/>
              </a:rPr>
              <a:t>РЕАЛЬНЫЕ ДЕНЬГИ</a:t>
            </a:r>
            <a:r>
              <a:rPr lang="ru-RU" sz="2400" b="0" i="0" dirty="0">
                <a:solidFill>
                  <a:srgbClr val="4C75C9"/>
                </a:solidFill>
                <a:effectLst/>
              </a:rPr>
              <a:t> </a:t>
            </a:r>
          </a:p>
          <a:p>
            <a:pPr algn="l"/>
            <a:r>
              <a:rPr lang="ru-RU" b="0" i="0" dirty="0">
                <a:solidFill>
                  <a:srgbClr val="0F1115"/>
                </a:solidFill>
                <a:effectLst/>
              </a:rPr>
              <a:t>(ГРАНТЫ, ПРЕМИИ, СТИПЕНДИИ — ПОМНИМ ПРО УМНИК 500 ТЫС. РУБ.)</a:t>
            </a:r>
          </a:p>
          <a:p>
            <a:pPr algn="l"/>
            <a:endParaRPr lang="ru-RU" b="1" i="0" dirty="0">
              <a:solidFill>
                <a:srgbClr val="0F1115"/>
              </a:solidFill>
              <a:effectLst/>
            </a:endParaRPr>
          </a:p>
          <a:p>
            <a:pPr algn="l"/>
            <a:r>
              <a:rPr lang="ru-RU" sz="2400" b="1" i="0" dirty="0">
                <a:solidFill>
                  <a:srgbClr val="4C75C9"/>
                </a:solidFill>
                <a:effectLst/>
              </a:rPr>
              <a:t>СТАЖИРОВКИ С ЗАРПЛАТОЙ</a:t>
            </a:r>
            <a:r>
              <a:rPr lang="ru-RU" sz="2400" b="0" i="0" dirty="0">
                <a:solidFill>
                  <a:srgbClr val="4C75C9"/>
                </a:solidFill>
                <a:effectLst/>
              </a:rPr>
              <a:t> </a:t>
            </a:r>
          </a:p>
          <a:p>
            <a:pPr algn="l"/>
            <a:r>
              <a:rPr lang="ru-RU" b="0" i="0" dirty="0">
                <a:solidFill>
                  <a:srgbClr val="0F1115"/>
                </a:solidFill>
                <a:effectLst/>
              </a:rPr>
              <a:t>(ЯНДЕКС, РОСАТОМ И ДРУГИЕ)</a:t>
            </a:r>
          </a:p>
          <a:p>
            <a:pPr algn="l"/>
            <a:endParaRPr lang="ru-RU" b="1" i="0" dirty="0">
              <a:solidFill>
                <a:srgbClr val="0F1115"/>
              </a:solidFill>
              <a:effectLst/>
            </a:endParaRPr>
          </a:p>
          <a:p>
            <a:pPr algn="l"/>
            <a:r>
              <a:rPr lang="ru-RU" sz="2400" b="1" i="0" dirty="0">
                <a:solidFill>
                  <a:srgbClr val="4C75C9"/>
                </a:solidFill>
                <a:effectLst/>
              </a:rPr>
              <a:t>ПЕРВЫЕ СТРОЧКИ В РЕЗЮМЕ</a:t>
            </a:r>
            <a:r>
              <a:rPr lang="ru-RU" sz="2400" b="0" i="0" dirty="0">
                <a:solidFill>
                  <a:srgbClr val="4C75C9"/>
                </a:solidFill>
                <a:effectLst/>
              </a:rPr>
              <a:t>, </a:t>
            </a:r>
          </a:p>
          <a:p>
            <a:pPr algn="l"/>
            <a:r>
              <a:rPr lang="ru-RU" b="0" i="0" dirty="0">
                <a:solidFill>
                  <a:srgbClr val="0F1115"/>
                </a:solidFill>
                <a:effectLst/>
              </a:rPr>
              <a:t>КОТОРЫЕ ОТЛИЧАЮТ ТЕБЯ ОТ ОСТАЛЬНЫХ</a:t>
            </a:r>
            <a:br>
              <a:rPr lang="ru-RU" b="0" i="0" dirty="0">
                <a:solidFill>
                  <a:srgbClr val="0F1115"/>
                </a:solidFill>
                <a:effectLst/>
              </a:rPr>
            </a:br>
            <a:endParaRPr lang="ru-RU" b="0" i="0" dirty="0">
              <a:solidFill>
                <a:srgbClr val="0F1115"/>
              </a:solidFill>
              <a:effectLst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CDE377B-B00F-4FFA-BA5A-76855F8FC8BA}"/>
              </a:ext>
            </a:extLst>
          </p:cNvPr>
          <p:cNvSpPr/>
          <p:nvPr/>
        </p:nvSpPr>
        <p:spPr>
          <a:xfrm>
            <a:off x="2794532" y="5263931"/>
            <a:ext cx="91127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ПОБЕДИТЕЛИ КОНКУРСОВ С ПРОЕКТАМИ ПОЛУЧАЮТ СТАЖИРОВКИ </a:t>
            </a:r>
          </a:p>
          <a:p>
            <a:r>
              <a:rPr lang="ru-RU" sz="2000" b="1" dirty="0">
                <a:solidFill>
                  <a:srgbClr val="4C75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2–3 РАЗА ЧАЩЕ, ЧЕМ ТЕ, КТО ПРОСТО УЧИЛСЯ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DACD8C0-6019-4BFC-90B0-5DD70B227293}"/>
              </a:ext>
            </a:extLst>
          </p:cNvPr>
          <p:cNvSpPr/>
          <p:nvPr/>
        </p:nvSpPr>
        <p:spPr>
          <a:xfrm>
            <a:off x="2225159" y="4743296"/>
            <a:ext cx="5854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!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456F209-B302-40DA-86F7-391394CB3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7C3719-4E19-425C-9002-AA5CAB5A24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8E151DD-D058-4478-A0C1-47A8BD65B95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1744950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1E0576-7952-48D3-8361-DCDDB268E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9082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8483B1-1B09-470A-8512-964C07567937}"/>
              </a:ext>
            </a:extLst>
          </p:cNvPr>
          <p:cNvSpPr/>
          <p:nvPr/>
        </p:nvSpPr>
        <p:spPr>
          <a:xfrm>
            <a:off x="2181527" y="0"/>
            <a:ext cx="1008789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C7D7346-00ED-46A8-B5C1-2B93BF323BD9}"/>
              </a:ext>
            </a:extLst>
          </p:cNvPr>
          <p:cNvSpPr/>
          <p:nvPr/>
        </p:nvSpPr>
        <p:spPr>
          <a:xfrm>
            <a:off x="2774718" y="473419"/>
            <a:ext cx="5378245" cy="22220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7630225-D709-40DF-A1BD-DD1EAF0C919C}"/>
              </a:ext>
            </a:extLst>
          </p:cNvPr>
          <p:cNvSpPr/>
          <p:nvPr/>
        </p:nvSpPr>
        <p:spPr>
          <a:xfrm>
            <a:off x="2971362" y="661134"/>
            <a:ext cx="518160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</a:rPr>
              <a:t>Команда «</a:t>
            </a:r>
            <a:r>
              <a:rPr lang="ru-RU" b="1" dirty="0" err="1">
                <a:solidFill>
                  <a:srgbClr val="0F1115"/>
                </a:solidFill>
              </a:rPr>
              <a:t>Кванториума</a:t>
            </a:r>
            <a:r>
              <a:rPr lang="ru-RU" b="1" dirty="0">
                <a:solidFill>
                  <a:srgbClr val="0F1115"/>
                </a:solidFill>
              </a:rPr>
              <a:t>» Читинской детской железной дороги заняла второе место на Всероссийском конкурсе «Инженеры транспорта» и получила приз </a:t>
            </a:r>
          </a:p>
          <a:p>
            <a:r>
              <a:rPr lang="ru-RU" sz="2400" b="1" dirty="0">
                <a:solidFill>
                  <a:srgbClr val="0F1115"/>
                </a:solidFill>
              </a:rPr>
              <a:t>500 000 рублей </a:t>
            </a:r>
            <a:r>
              <a:rPr lang="ru-RU" b="1" dirty="0">
                <a:solidFill>
                  <a:srgbClr val="0F1115"/>
                </a:solidFill>
              </a:rPr>
              <a:t>за разработки по </a:t>
            </a:r>
          </a:p>
          <a:p>
            <a:r>
              <a:rPr lang="ru-RU" b="1" dirty="0">
                <a:solidFill>
                  <a:srgbClr val="0F1115"/>
                </a:solidFill>
              </a:rPr>
              <a:t>безопасности на железнодорожных перегонах.</a:t>
            </a:r>
          </a:p>
        </p:txBody>
      </p: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214E58AB-302B-4EB4-A733-010ADECB14BF}"/>
              </a:ext>
            </a:extLst>
          </p:cNvPr>
          <p:cNvCxnSpPr>
            <a:cxnSpLocks/>
          </p:cNvCxnSpPr>
          <p:nvPr/>
        </p:nvCxnSpPr>
        <p:spPr>
          <a:xfrm>
            <a:off x="4436372" y="2734836"/>
            <a:ext cx="4138733" cy="722547"/>
          </a:xfrm>
          <a:prstGeom prst="bentConnector3">
            <a:avLst>
              <a:gd name="adj1" fmla="val 1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AF557D4-BA03-49A6-AA7D-9E628FD1DEF7}"/>
              </a:ext>
            </a:extLst>
          </p:cNvPr>
          <p:cNvSpPr/>
          <p:nvPr/>
        </p:nvSpPr>
        <p:spPr>
          <a:xfrm>
            <a:off x="8582187" y="394568"/>
            <a:ext cx="2408903" cy="347090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79D41F-A966-4855-ACB4-42F8FD4BF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117" y="494233"/>
            <a:ext cx="2124104" cy="32672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4F5F9E4-295B-4647-889E-1D7698BA2BC6}"/>
              </a:ext>
            </a:extLst>
          </p:cNvPr>
          <p:cNvSpPr txBox="1"/>
          <p:nvPr/>
        </p:nvSpPr>
        <p:spPr>
          <a:xfrm>
            <a:off x="4748094" y="3167390"/>
            <a:ext cx="3687710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i="1" dirty="0">
                <a:cs typeface="Arial" panose="020B0604020202020204" pitchFamily="34" charset="0"/>
              </a:rPr>
              <a:t>Источник https://vk.com/wall-127906679_15592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8938CC7-486A-4A9A-BAA9-B8BE5D80463F}"/>
              </a:ext>
            </a:extLst>
          </p:cNvPr>
          <p:cNvSpPr/>
          <p:nvPr/>
        </p:nvSpPr>
        <p:spPr>
          <a:xfrm>
            <a:off x="2774717" y="4319300"/>
            <a:ext cx="5378245" cy="22220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F9961B0-6F80-40C5-90A1-8D86AAEFE557}"/>
              </a:ext>
            </a:extLst>
          </p:cNvPr>
          <p:cNvSpPr/>
          <p:nvPr/>
        </p:nvSpPr>
        <p:spPr>
          <a:xfrm>
            <a:off x="2971361" y="4507015"/>
            <a:ext cx="505074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</a:rPr>
              <a:t>Анатолий Антонов из Якутска, выпускник «</a:t>
            </a:r>
            <a:r>
              <a:rPr lang="ru-RU" b="1" dirty="0" err="1">
                <a:solidFill>
                  <a:srgbClr val="0F1115"/>
                </a:solidFill>
              </a:rPr>
              <a:t>Космоквантума</a:t>
            </a:r>
            <a:r>
              <a:rPr lang="ru-RU" b="1" dirty="0">
                <a:solidFill>
                  <a:srgbClr val="0F1115"/>
                </a:solidFill>
              </a:rPr>
              <a:t>», выиграл грант </a:t>
            </a:r>
          </a:p>
          <a:p>
            <a:r>
              <a:rPr lang="ru-RU" sz="2400" b="1" dirty="0">
                <a:solidFill>
                  <a:srgbClr val="0F1115"/>
                </a:solidFill>
              </a:rPr>
              <a:t>500 000 рублей </a:t>
            </a:r>
            <a:r>
              <a:rPr lang="ru-RU" b="1" dirty="0">
                <a:solidFill>
                  <a:srgbClr val="0F1115"/>
                </a:solidFill>
              </a:rPr>
              <a:t>по программе </a:t>
            </a:r>
          </a:p>
          <a:p>
            <a:r>
              <a:rPr lang="ru-RU" b="1" dirty="0">
                <a:solidFill>
                  <a:srgbClr val="0F1115"/>
                </a:solidFill>
              </a:rPr>
              <a:t>«Умник» за проект «Разработка </a:t>
            </a:r>
          </a:p>
          <a:p>
            <a:r>
              <a:rPr lang="ru-RU" b="1" dirty="0">
                <a:solidFill>
                  <a:srgbClr val="0F1115"/>
                </a:solidFill>
              </a:rPr>
              <a:t>спутниковой платформы для обучения школьников космическим технологиям».</a:t>
            </a:r>
            <a:endParaRPr lang="ru-RU" b="1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E98C18E1-738B-49F9-A89B-43C38F6C7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968" y="4863839"/>
            <a:ext cx="3687711" cy="164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241DD0-E1AF-4912-9BD5-9B91F489F0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07" y="0"/>
            <a:ext cx="3980321" cy="6858000"/>
          </a:xfrm>
          <a:prstGeom prst="rect">
            <a:avLst/>
          </a:prstGeom>
        </p:spPr>
      </p:pic>
      <p:cxnSp>
        <p:nvCxnSpPr>
          <p:cNvPr id="23" name="Соединитель: уступ 22">
            <a:extLst>
              <a:ext uri="{FF2B5EF4-FFF2-40B4-BE49-F238E27FC236}">
                <a16:creationId xmlns:a16="http://schemas.microsoft.com/office/drawing/2014/main" id="{3B35B8F0-8BC5-4681-8016-B7C75D54EE5C}"/>
              </a:ext>
            </a:extLst>
          </p:cNvPr>
          <p:cNvCxnSpPr>
            <a:cxnSpLocks/>
          </p:cNvCxnSpPr>
          <p:nvPr/>
        </p:nvCxnSpPr>
        <p:spPr>
          <a:xfrm>
            <a:off x="4436372" y="3831311"/>
            <a:ext cx="4145815" cy="994195"/>
          </a:xfrm>
          <a:prstGeom prst="bentConnector3">
            <a:avLst>
              <a:gd name="adj1" fmla="val 9997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FE811D31-BDDD-4651-A585-04D24D750989}"/>
              </a:ext>
            </a:extLst>
          </p:cNvPr>
          <p:cNvCxnSpPr>
            <a:cxnSpLocks/>
          </p:cNvCxnSpPr>
          <p:nvPr/>
        </p:nvCxnSpPr>
        <p:spPr>
          <a:xfrm>
            <a:off x="4436372" y="3831311"/>
            <a:ext cx="1" cy="4879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298B5B4-0026-4051-88E3-EEB00078F0A1}"/>
              </a:ext>
            </a:extLst>
          </p:cNvPr>
          <p:cNvSpPr/>
          <p:nvPr/>
        </p:nvSpPr>
        <p:spPr>
          <a:xfrm>
            <a:off x="4543152" y="3813340"/>
            <a:ext cx="38012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>
                <a:cs typeface="Arial" panose="020B0604020202020204" pitchFamily="34" charset="0"/>
              </a:rPr>
              <a:t>Источник : </a:t>
            </a:r>
            <a:r>
              <a:rPr lang="en-US" sz="1100" i="1" dirty="0"/>
              <a:t>https://yk24.ru/index/obshhestvo/yakutyanin-stal-</a:t>
            </a:r>
            <a:endParaRPr lang="ru-RU" sz="1100" i="1" dirty="0"/>
          </a:p>
          <a:p>
            <a:r>
              <a:rPr lang="en-US" sz="1100" i="1" dirty="0" err="1"/>
              <a:t>obladatelem-granta-vserossijskogo-konkursa-umnik</a:t>
            </a:r>
            <a:r>
              <a:rPr lang="en-US" sz="1100" i="1" dirty="0"/>
              <a:t>?_utl_t=vk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val="2611512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1E0576-7952-48D3-8361-DCDDB268E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9082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8483B1-1B09-470A-8512-964C07567937}"/>
              </a:ext>
            </a:extLst>
          </p:cNvPr>
          <p:cNvSpPr/>
          <p:nvPr/>
        </p:nvSpPr>
        <p:spPr>
          <a:xfrm>
            <a:off x="2181527" y="0"/>
            <a:ext cx="1008789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C7D7346-00ED-46A8-B5C1-2B93BF323BD9}"/>
              </a:ext>
            </a:extLst>
          </p:cNvPr>
          <p:cNvSpPr/>
          <p:nvPr/>
        </p:nvSpPr>
        <p:spPr>
          <a:xfrm>
            <a:off x="2774718" y="473419"/>
            <a:ext cx="5378245" cy="22220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7630225-D709-40DF-A1BD-DD1EAF0C919C}"/>
              </a:ext>
            </a:extLst>
          </p:cNvPr>
          <p:cNvSpPr/>
          <p:nvPr/>
        </p:nvSpPr>
        <p:spPr>
          <a:xfrm>
            <a:off x="2905933" y="667522"/>
            <a:ext cx="51816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C75C9"/>
                </a:solidFill>
              </a:rPr>
              <a:t>СОЦИАЛЬНЫЙ ПРОЕКТ ДЛЯ ЛЮДЕЙ С АСТМОЙ</a:t>
            </a:r>
          </a:p>
          <a:p>
            <a:r>
              <a:rPr lang="ru-RU" b="1" dirty="0">
                <a:solidFill>
                  <a:srgbClr val="0F1115"/>
                </a:solidFill>
              </a:rPr>
              <a:t>Антонина Ворошило из «Ставрополя создала в «</a:t>
            </a:r>
            <a:r>
              <a:rPr lang="ru-RU" b="1" dirty="0" err="1">
                <a:solidFill>
                  <a:srgbClr val="0F1115"/>
                </a:solidFill>
              </a:rPr>
              <a:t>Кванториуме</a:t>
            </a:r>
            <a:r>
              <a:rPr lang="ru-RU" b="1" dirty="0">
                <a:solidFill>
                  <a:srgbClr val="0F1115"/>
                </a:solidFill>
              </a:rPr>
              <a:t>» социальное движение #АСТМАТИКИРУЛЯТ. </a:t>
            </a:r>
          </a:p>
          <a:p>
            <a:r>
              <a:rPr lang="ru-RU" b="1" dirty="0">
                <a:solidFill>
                  <a:srgbClr val="0F1115"/>
                </a:solidFill>
              </a:rPr>
              <a:t>Проект дошёл до финала премии «Факел НТО» </a:t>
            </a:r>
          </a:p>
          <a:p>
            <a:r>
              <a:rPr lang="ru-RU" b="1" dirty="0">
                <a:solidFill>
                  <a:srgbClr val="0F1115"/>
                </a:solidFill>
              </a:rPr>
              <a:t>и помогает тысячам людей с астмой.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AF557D4-BA03-49A6-AA7D-9E628FD1DEF7}"/>
              </a:ext>
            </a:extLst>
          </p:cNvPr>
          <p:cNvSpPr/>
          <p:nvPr/>
        </p:nvSpPr>
        <p:spPr>
          <a:xfrm>
            <a:off x="8681433" y="151377"/>
            <a:ext cx="2349734" cy="32776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F5F9E4-295B-4647-889E-1D7698BA2BC6}"/>
              </a:ext>
            </a:extLst>
          </p:cNvPr>
          <p:cNvSpPr txBox="1"/>
          <p:nvPr/>
        </p:nvSpPr>
        <p:spPr>
          <a:xfrm>
            <a:off x="4729488" y="2779003"/>
            <a:ext cx="3687710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i="1" dirty="0">
                <a:cs typeface="Arial" panose="020B0604020202020204" pitchFamily="34" charset="0"/>
              </a:rPr>
              <a:t>Источник:  </a:t>
            </a:r>
            <a:r>
              <a:rPr lang="ru-RU" sz="1100" i="1" dirty="0"/>
              <a:t>https://vk.com/wall-147786966_2633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8938CC7-486A-4A9A-BAA9-B8BE5D80463F}"/>
              </a:ext>
            </a:extLst>
          </p:cNvPr>
          <p:cNvSpPr/>
          <p:nvPr/>
        </p:nvSpPr>
        <p:spPr>
          <a:xfrm>
            <a:off x="2774717" y="4319300"/>
            <a:ext cx="5569643" cy="22220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F9961B0-6F80-40C5-90A1-8D86AAEFE557}"/>
              </a:ext>
            </a:extLst>
          </p:cNvPr>
          <p:cNvSpPr/>
          <p:nvPr/>
        </p:nvSpPr>
        <p:spPr>
          <a:xfrm>
            <a:off x="2971361" y="4507015"/>
            <a:ext cx="53729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C75C9"/>
                </a:solidFill>
              </a:rPr>
              <a:t>ПРИЛОЖЕНИЕ ДЛЯ ЭКОЛОГИИ </a:t>
            </a:r>
            <a:r>
              <a:rPr lang="ru-RU" sz="1600" b="1" dirty="0">
                <a:solidFill>
                  <a:srgbClr val="4C75C9"/>
                </a:solidFill>
              </a:rPr>
              <a:t>(грант от Сбербанка)</a:t>
            </a:r>
          </a:p>
          <a:p>
            <a:r>
              <a:rPr lang="ru-RU" b="1" dirty="0">
                <a:solidFill>
                  <a:srgbClr val="0F1115"/>
                </a:solidFill>
              </a:rPr>
              <a:t>Никита Уткин из Магнитогорска вместе с командой победил в конкурсе «УМНИК-Сбербанк» с проектом мобильного приложения </a:t>
            </a:r>
          </a:p>
          <a:p>
            <a:r>
              <a:rPr lang="ru-RU" b="1" dirty="0">
                <a:solidFill>
                  <a:srgbClr val="0F1115"/>
                </a:solidFill>
              </a:rPr>
              <a:t>«Экологическая карта города», позволяющего сообщать о загрязнениях и отслеживать экологические мероприятия.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241DD0-E1AF-4912-9BD5-9B91F489F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07" y="0"/>
            <a:ext cx="3980321" cy="6858000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298B5B4-0026-4051-88E3-EEB00078F0A1}"/>
              </a:ext>
            </a:extLst>
          </p:cNvPr>
          <p:cNvSpPr/>
          <p:nvPr/>
        </p:nvSpPr>
        <p:spPr>
          <a:xfrm>
            <a:off x="4706949" y="3998172"/>
            <a:ext cx="38012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>
                <a:cs typeface="Arial" panose="020B0604020202020204" pitchFamily="34" charset="0"/>
              </a:rPr>
              <a:t>Источник:  </a:t>
            </a:r>
            <a:r>
              <a:rPr lang="ru-RU" sz="1100" i="1" dirty="0"/>
              <a:t>https://vk.com/wall-167438128_1953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D42643B-C15A-4409-9E2E-4B71CABFD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0578" y="260528"/>
            <a:ext cx="1858213" cy="3067087"/>
          </a:xfrm>
          <a:prstGeom prst="rect">
            <a:avLst/>
          </a:prstGeom>
        </p:spPr>
      </p:pic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CADFF012-B587-4276-8899-B83968602450}"/>
              </a:ext>
            </a:extLst>
          </p:cNvPr>
          <p:cNvSpPr/>
          <p:nvPr/>
        </p:nvSpPr>
        <p:spPr>
          <a:xfrm>
            <a:off x="8709652" y="3504688"/>
            <a:ext cx="2349734" cy="32776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214E58AB-302B-4EB4-A733-010ADECB14BF}"/>
              </a:ext>
            </a:extLst>
          </p:cNvPr>
          <p:cNvCxnSpPr>
            <a:cxnSpLocks/>
          </p:cNvCxnSpPr>
          <p:nvPr/>
        </p:nvCxnSpPr>
        <p:spPr>
          <a:xfrm>
            <a:off x="4436372" y="2707781"/>
            <a:ext cx="4273280" cy="323469"/>
          </a:xfrm>
          <a:prstGeom prst="bentConnector3">
            <a:avLst>
              <a:gd name="adj1" fmla="val -14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Соединитель: уступ 23">
            <a:extLst>
              <a:ext uri="{FF2B5EF4-FFF2-40B4-BE49-F238E27FC236}">
                <a16:creationId xmlns:a16="http://schemas.microsoft.com/office/drawing/2014/main" id="{BFFEDABB-FF9E-4151-8331-738A990A0E6B}"/>
              </a:ext>
            </a:extLst>
          </p:cNvPr>
          <p:cNvCxnSpPr>
            <a:cxnSpLocks/>
          </p:cNvCxnSpPr>
          <p:nvPr/>
        </p:nvCxnSpPr>
        <p:spPr>
          <a:xfrm flipV="1">
            <a:off x="4436372" y="3960328"/>
            <a:ext cx="4273280" cy="367386"/>
          </a:xfrm>
          <a:prstGeom prst="bentConnector3">
            <a:avLst>
              <a:gd name="adj1" fmla="val 1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" name="Picture 2">
            <a:extLst>
              <a:ext uri="{FF2B5EF4-FFF2-40B4-BE49-F238E27FC236}">
                <a16:creationId xmlns:a16="http://schemas.microsoft.com/office/drawing/2014/main" id="{420B61DE-8507-411D-B742-413D78141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365" y="3722740"/>
            <a:ext cx="2046973" cy="272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567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094242E7-6BA8-47C8-93D2-1675755D7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47" y="3036277"/>
            <a:ext cx="11225977" cy="333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9903D6F4-7125-4C5F-9EF5-6D803D6DF68A}"/>
              </a:ext>
            </a:extLst>
          </p:cNvPr>
          <p:cNvSpPr/>
          <p:nvPr/>
        </p:nvSpPr>
        <p:spPr>
          <a:xfrm flipH="1">
            <a:off x="287644" y="203722"/>
            <a:ext cx="4568954" cy="2594731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6C58B1-BC80-41E4-AB0E-2A2BD1EBE665}"/>
              </a:ext>
            </a:extLst>
          </p:cNvPr>
          <p:cNvSpPr/>
          <p:nvPr/>
        </p:nvSpPr>
        <p:spPr>
          <a:xfrm>
            <a:off x="744433" y="875108"/>
            <a:ext cx="264373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ЗНАЕШЬ,</a:t>
            </a:r>
          </a:p>
          <a:p>
            <a:pPr algn="r"/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ЧТО ЭТО ЗА</a:t>
            </a:r>
          </a:p>
          <a:p>
            <a:pPr algn="r"/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ЗНАЧКИ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252CD2E-D2FA-4B6B-A2AA-33B6C7523B70}"/>
              </a:ext>
            </a:extLst>
          </p:cNvPr>
          <p:cNvSpPr/>
          <p:nvPr/>
        </p:nvSpPr>
        <p:spPr>
          <a:xfrm>
            <a:off x="3269656" y="731994"/>
            <a:ext cx="7553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5" name="Пузырек для мыслей: облако 14">
            <a:extLst>
              <a:ext uri="{FF2B5EF4-FFF2-40B4-BE49-F238E27FC236}">
                <a16:creationId xmlns:a16="http://schemas.microsoft.com/office/drawing/2014/main" id="{2F930A10-3C2F-4419-8004-CCDB5F4DA863}"/>
              </a:ext>
            </a:extLst>
          </p:cNvPr>
          <p:cNvSpPr/>
          <p:nvPr/>
        </p:nvSpPr>
        <p:spPr>
          <a:xfrm>
            <a:off x="7080738" y="250662"/>
            <a:ext cx="4568954" cy="2594731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F5B8E0E-4790-4CD0-BA45-9E914DA8827C}"/>
              </a:ext>
            </a:extLst>
          </p:cNvPr>
          <p:cNvSpPr/>
          <p:nvPr/>
        </p:nvSpPr>
        <p:spPr>
          <a:xfrm>
            <a:off x="7854461" y="731994"/>
            <a:ext cx="355578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ЭТО ФАКУЛЬТЕТЫ </a:t>
            </a:r>
          </a:p>
          <a:p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ИЗ КНИГИ </a:t>
            </a:r>
          </a:p>
          <a:p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ДЖОАН РОУЛИНГ </a:t>
            </a:r>
          </a:p>
          <a:p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«ГАРРИ ПОТТЕР»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204DE23-A959-44C0-908E-E8417EC590A0}"/>
              </a:ext>
            </a:extLst>
          </p:cNvPr>
          <p:cNvSpPr/>
          <p:nvPr/>
        </p:nvSpPr>
        <p:spPr>
          <a:xfrm>
            <a:off x="7421076" y="763197"/>
            <a:ext cx="5854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1C22D6A-7C03-4D9A-A2CA-E607B12BCAFE}"/>
              </a:ext>
            </a:extLst>
          </p:cNvPr>
          <p:cNvSpPr/>
          <p:nvPr/>
        </p:nvSpPr>
        <p:spPr>
          <a:xfrm>
            <a:off x="6096000" y="637288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i="1" dirty="0">
                <a:cs typeface="Arial" panose="020B0604020202020204" pitchFamily="34" charset="0"/>
              </a:rPr>
              <a:t>Источник:  </a:t>
            </a:r>
            <a:r>
              <a:rPr lang="ru-RU" sz="1100" i="1" dirty="0"/>
              <a:t>https://i.pinimg.com/originals/37/d4/56/37d4562833bbfda6de12f7af9e7106e9.jpg</a:t>
            </a:r>
          </a:p>
        </p:txBody>
      </p:sp>
    </p:spTree>
    <p:extLst>
      <p:ext uri="{BB962C8B-B14F-4D97-AF65-F5344CB8AC3E}">
        <p14:creationId xmlns:p14="http://schemas.microsoft.com/office/powerpoint/2010/main" val="74589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6C58B1-BC80-41E4-AB0E-2A2BD1EBE665}"/>
              </a:ext>
            </a:extLst>
          </p:cNvPr>
          <p:cNvSpPr/>
          <p:nvPr/>
        </p:nvSpPr>
        <p:spPr>
          <a:xfrm>
            <a:off x="528610" y="499969"/>
            <a:ext cx="11134779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У КВАНТОРИУМА ТОЖЕ ЕСТЬ СВОИ «ФАКУЛЬТЕТЫ» –</a:t>
            </a:r>
          </a:p>
          <a:p>
            <a:pPr algn="ctr"/>
            <a:r>
              <a:rPr lang="ru-RU" sz="4000" b="1" dirty="0">
                <a:solidFill>
                  <a:srgbClr val="002060"/>
                </a:solidFill>
                <a:latin typeface="Arial Black" panose="020B0A04020102020204" pitchFamily="34" charset="0"/>
              </a:rPr>
              <a:t>КВАНТУМЫ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D0C39D-560B-4D92-8767-A0628FD4B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8DC8B2-2A42-4D51-9F66-4EBC49C315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12FB3D1-100E-4BF1-BE8F-15BE4CC6EE7B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1A2AF9-1C4C-42FC-90BD-1ED3B3CB2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4" y="1705707"/>
            <a:ext cx="1068705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09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86C899AD-E208-48A1-A5F7-CB8308DFFCCB}"/>
              </a:ext>
            </a:extLst>
          </p:cNvPr>
          <p:cNvSpPr/>
          <p:nvPr/>
        </p:nvSpPr>
        <p:spPr>
          <a:xfrm flipH="1">
            <a:off x="3367113" y="1071935"/>
            <a:ext cx="5644786" cy="3568555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81B8E42-31CF-41D4-A628-924B0BAE620B}"/>
              </a:ext>
            </a:extLst>
          </p:cNvPr>
          <p:cNvSpPr/>
          <p:nvPr/>
        </p:nvSpPr>
        <p:spPr>
          <a:xfrm>
            <a:off x="4610789" y="2005958"/>
            <a:ext cx="34435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</a:rPr>
              <a:t>ЦЕНА</a:t>
            </a:r>
          </a:p>
          <a:p>
            <a:r>
              <a:rPr lang="ru-RU" sz="3000" b="1" dirty="0">
                <a:solidFill>
                  <a:srgbClr val="002060"/>
                </a:solidFill>
                <a:latin typeface="Arial Black" panose="020B0A04020102020204" pitchFamily="34" charset="0"/>
              </a:rPr>
              <a:t>БЕЗДЕЙСТВИЯ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0F14B03-69DC-4897-907A-4B06A6437B50}"/>
              </a:ext>
            </a:extLst>
          </p:cNvPr>
          <p:cNvSpPr/>
          <p:nvPr/>
        </p:nvSpPr>
        <p:spPr>
          <a:xfrm>
            <a:off x="4230124" y="1728959"/>
            <a:ext cx="5854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3EC68C2-A5D3-4B7F-88A0-6C87D4713191}"/>
              </a:ext>
            </a:extLst>
          </p:cNvPr>
          <p:cNvSpPr/>
          <p:nvPr/>
        </p:nvSpPr>
        <p:spPr>
          <a:xfrm>
            <a:off x="820601" y="756423"/>
            <a:ext cx="37164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" sz="2400" b="1" dirty="0">
                <a:solidFill>
                  <a:srgbClr val="4C75C9"/>
                </a:solidFill>
              </a:rPr>
              <a:t>ЗАБЫВАЕШЬ</a:t>
            </a:r>
            <a:r>
              <a:rPr lang="ru" sz="2400" dirty="0">
                <a:solidFill>
                  <a:srgbClr val="4C75C9"/>
                </a:solidFill>
              </a:rPr>
              <a:t> </a:t>
            </a:r>
          </a:p>
          <a:p>
            <a:pPr algn="r"/>
            <a:r>
              <a:rPr lang="ru" sz="2400" dirty="0"/>
              <a:t>80% навыков за полгода без проекта</a:t>
            </a:r>
            <a:endParaRPr lang="ru-RU" dirty="0">
              <a:solidFill>
                <a:srgbClr val="0F1115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5134DC8-93A6-4B83-BAE2-3DE8D3C8AF63}"/>
              </a:ext>
            </a:extLst>
          </p:cNvPr>
          <p:cNvSpPr/>
          <p:nvPr/>
        </p:nvSpPr>
        <p:spPr>
          <a:xfrm>
            <a:off x="783946" y="3067547"/>
            <a:ext cx="3716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4C75C9"/>
                </a:solidFill>
              </a:rPr>
              <a:t>МИНУС 90% ШАНСОВ</a:t>
            </a:r>
          </a:p>
          <a:p>
            <a:pPr algn="r"/>
            <a:r>
              <a:rPr lang="ru-RU" sz="2400" dirty="0">
                <a:solidFill>
                  <a:srgbClr val="0F1115"/>
                </a:solidFill>
              </a:rPr>
              <a:t>на собеседовании: </a:t>
            </a:r>
          </a:p>
          <a:p>
            <a:pPr algn="r"/>
            <a:r>
              <a:rPr lang="ru-RU" sz="2400" dirty="0">
                <a:solidFill>
                  <a:srgbClr val="0F1115"/>
                </a:solidFill>
              </a:rPr>
              <a:t>«Я учил С++, </a:t>
            </a:r>
          </a:p>
          <a:p>
            <a:pPr algn="r"/>
            <a:r>
              <a:rPr lang="ru-RU" sz="2400" dirty="0">
                <a:solidFill>
                  <a:srgbClr val="0F1115"/>
                </a:solidFill>
              </a:rPr>
              <a:t>но ничего не сделал»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E18A9B8-6275-4ACF-A9E8-8A9F222C8268}"/>
              </a:ext>
            </a:extLst>
          </p:cNvPr>
          <p:cNvSpPr/>
          <p:nvPr/>
        </p:nvSpPr>
        <p:spPr>
          <a:xfrm>
            <a:off x="7841981" y="756422"/>
            <a:ext cx="37164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C75C9"/>
                </a:solidFill>
              </a:rPr>
              <a:t>НЕТ ИЗЮМИНКИ</a:t>
            </a:r>
            <a:r>
              <a:rPr lang="ru" sz="2400" dirty="0">
                <a:solidFill>
                  <a:srgbClr val="4C75C9"/>
                </a:solidFill>
              </a:rPr>
              <a:t> </a:t>
            </a:r>
          </a:p>
          <a:p>
            <a:r>
              <a:rPr lang="ru-RU" sz="2400" dirty="0"/>
              <a:t>при поступлении</a:t>
            </a:r>
          </a:p>
          <a:p>
            <a:r>
              <a:rPr lang="ru-RU" sz="2400" dirty="0"/>
              <a:t>ты «как все»</a:t>
            </a:r>
            <a:endParaRPr lang="ru" sz="24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A398617-7A2C-4F98-ABB5-895EA21E58CF}"/>
              </a:ext>
            </a:extLst>
          </p:cNvPr>
          <p:cNvSpPr/>
          <p:nvPr/>
        </p:nvSpPr>
        <p:spPr>
          <a:xfrm>
            <a:off x="7911579" y="3067547"/>
            <a:ext cx="37164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C75C9"/>
                </a:solidFill>
              </a:rPr>
              <a:t>ПОТЕРЯ НЕТВОРКА</a:t>
            </a:r>
          </a:p>
          <a:p>
            <a:r>
              <a:rPr lang="ru-RU" sz="2400" dirty="0">
                <a:solidFill>
                  <a:srgbClr val="0F1115"/>
                </a:solidFill>
              </a:rPr>
              <a:t>победители </a:t>
            </a:r>
          </a:p>
          <a:p>
            <a:r>
              <a:rPr lang="ru-RU" sz="2400" dirty="0">
                <a:solidFill>
                  <a:srgbClr val="0F1115"/>
                </a:solidFill>
              </a:rPr>
              <a:t>уходят вперед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C95EF5-801F-4233-8079-ACDD59134918}"/>
              </a:ext>
            </a:extLst>
          </p:cNvPr>
          <p:cNvSpPr/>
          <p:nvPr/>
        </p:nvSpPr>
        <p:spPr>
          <a:xfrm>
            <a:off x="1196392" y="4883552"/>
            <a:ext cx="102723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" sz="3600" b="1" dirty="0">
                <a:solidFill>
                  <a:srgbClr val="4C75C9"/>
                </a:solidFill>
              </a:rPr>
              <a:t>ПРОЕКТ СТРАХУЕТ, ЧТОБЫ ГОДЫ В КВАНТОРИУМЕ </a:t>
            </a:r>
          </a:p>
          <a:p>
            <a:pPr algn="ctr"/>
            <a:r>
              <a:rPr lang="ru" sz="3600" b="1" dirty="0">
                <a:solidFill>
                  <a:srgbClr val="4C75C9"/>
                </a:solidFill>
              </a:rPr>
              <a:t>НЕ СТАЛИ ПРОСТО КРУЖКОМ</a:t>
            </a:r>
            <a:endParaRPr lang="ru-RU" sz="3600" b="1" dirty="0">
              <a:solidFill>
                <a:srgbClr val="4C75C9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427CEE-43F9-4AF8-9BEF-79F4EB9C2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24FE227-A180-4947-93A9-EF2F535E2C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A3F6858-5FBE-40DC-8386-6CCECB802F26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460210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173872-864B-4066-B015-612C81624A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34904" y="124743"/>
            <a:ext cx="6111870" cy="625639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E751D8-6B65-4AD1-8F7C-EC81866DB784}"/>
              </a:ext>
            </a:extLst>
          </p:cNvPr>
          <p:cNvSpPr/>
          <p:nvPr/>
        </p:nvSpPr>
        <p:spPr>
          <a:xfrm>
            <a:off x="3816537" y="1354117"/>
            <a:ext cx="477085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С ЧЕГО НАЧАТЬ </a:t>
            </a:r>
          </a:p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СИЛЬНЫЙ ПРОЕКТ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FBB8A2-FC47-44A3-8A9E-9CA52D534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70" y="124742"/>
            <a:ext cx="1479906" cy="580999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005D2A1-13D4-4320-BA40-05773F53222D}"/>
              </a:ext>
            </a:extLst>
          </p:cNvPr>
          <p:cNvSpPr/>
          <p:nvPr/>
        </p:nvSpPr>
        <p:spPr>
          <a:xfrm>
            <a:off x="3147108" y="1123285"/>
            <a:ext cx="7553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?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B371CB3-69D6-4175-AE69-DE1755BAB4FD}"/>
              </a:ext>
            </a:extLst>
          </p:cNvPr>
          <p:cNvSpPr/>
          <p:nvPr/>
        </p:nvSpPr>
        <p:spPr>
          <a:xfrm>
            <a:off x="3247044" y="3298020"/>
            <a:ext cx="5854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!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4432D17-76A3-4384-9053-4F60AE840AD1}"/>
              </a:ext>
            </a:extLst>
          </p:cNvPr>
          <p:cNvSpPr/>
          <p:nvPr/>
        </p:nvSpPr>
        <p:spPr>
          <a:xfrm>
            <a:off x="3816537" y="3691487"/>
            <a:ext cx="6328014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ОТ ПРОБЛЕМЫ К ЦЕЛИ</a:t>
            </a:r>
          </a:p>
          <a:p>
            <a:r>
              <a:rPr lang="ru-RU" sz="2800" b="1" dirty="0">
                <a:solidFill>
                  <a:srgbClr val="301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самый важный этап, </a:t>
            </a:r>
          </a:p>
          <a:p>
            <a:r>
              <a:rPr lang="ru-RU" sz="2800" b="1" dirty="0">
                <a:solidFill>
                  <a:srgbClr val="301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который закладывает фундамент </a:t>
            </a:r>
          </a:p>
          <a:p>
            <a:r>
              <a:rPr lang="ru-RU" sz="2800" b="1" dirty="0">
                <a:solidFill>
                  <a:srgbClr val="301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проекта</a:t>
            </a:r>
          </a:p>
          <a:p>
            <a:endParaRPr lang="ru-RU" sz="33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70EAC5-DC5F-4264-BF17-40E116361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2771FB-6248-495B-A154-595C5F462E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7269E6-63CD-48B9-8673-24448B1D4D4E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3261037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173872-864B-4066-B015-612C81624A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34904" y="124743"/>
            <a:ext cx="6111870" cy="6256392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6D2EEF1F-E3E5-43FD-825C-4F8060BC4DE5}"/>
              </a:ext>
            </a:extLst>
          </p:cNvPr>
          <p:cNvSpPr/>
          <p:nvPr/>
        </p:nvSpPr>
        <p:spPr>
          <a:xfrm>
            <a:off x="480530" y="2221515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E751D8-6B65-4AD1-8F7C-EC81866DB784}"/>
              </a:ext>
            </a:extLst>
          </p:cNvPr>
          <p:cNvSpPr/>
          <p:nvPr/>
        </p:nvSpPr>
        <p:spPr>
          <a:xfrm>
            <a:off x="2512989" y="419215"/>
            <a:ext cx="795281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КАК ВЫБРАТЬ ТИП ПРОЕКТА</a:t>
            </a:r>
          </a:p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ПОД СВОИ СИЛЬНЫЕ СТОРОНЫ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005D2A1-13D4-4320-BA40-05773F53222D}"/>
              </a:ext>
            </a:extLst>
          </p:cNvPr>
          <p:cNvSpPr/>
          <p:nvPr/>
        </p:nvSpPr>
        <p:spPr>
          <a:xfrm>
            <a:off x="1799314" y="195429"/>
            <a:ext cx="7553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2F7BBBF-2B25-4A2D-B2C7-9EF0110CA4B3}"/>
              </a:ext>
            </a:extLst>
          </p:cNvPr>
          <p:cNvSpPr/>
          <p:nvPr/>
        </p:nvSpPr>
        <p:spPr>
          <a:xfrm>
            <a:off x="451170" y="2898685"/>
            <a:ext cx="2079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ЛЮБЛЮ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ПАЯТЬ</a:t>
            </a:r>
          </a:p>
          <a:p>
            <a:pPr lvl="0" algn="ctr"/>
            <a:endParaRPr lang="ru-RU" sz="2000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DD1E6805-3A5F-4F4A-A042-6A9B5DE472BB}"/>
              </a:ext>
            </a:extLst>
          </p:cNvPr>
          <p:cNvSpPr/>
          <p:nvPr/>
        </p:nvSpPr>
        <p:spPr>
          <a:xfrm>
            <a:off x="2758564" y="2221196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EF3C088-3B98-432B-ACE1-4A961C7EA0F5}"/>
              </a:ext>
            </a:extLst>
          </p:cNvPr>
          <p:cNvSpPr/>
          <p:nvPr/>
        </p:nvSpPr>
        <p:spPr>
          <a:xfrm>
            <a:off x="2758562" y="2702538"/>
            <a:ext cx="20795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ХОРОШ  В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МАТЕМАТИКЕ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И КОДЕ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9C26AB9-639B-4CE1-94EB-82D51F656D32}"/>
              </a:ext>
            </a:extLst>
          </p:cNvPr>
          <p:cNvSpPr/>
          <p:nvPr/>
        </p:nvSpPr>
        <p:spPr>
          <a:xfrm>
            <a:off x="5047762" y="2256880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27ADFA9-2E76-470E-B432-786B2D47385F}"/>
              </a:ext>
            </a:extLst>
          </p:cNvPr>
          <p:cNvSpPr/>
          <p:nvPr/>
        </p:nvSpPr>
        <p:spPr>
          <a:xfrm>
            <a:off x="5047761" y="2715985"/>
            <a:ext cx="2079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УМЕЮ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РИСОВАТЬ 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В 3</a:t>
            </a:r>
            <a:r>
              <a:rPr lang="en-US" sz="2000" b="1" dirty="0">
                <a:solidFill>
                  <a:schemeClr val="bg1"/>
                </a:solidFill>
              </a:rPr>
              <a:t>D</a:t>
            </a:r>
            <a:endParaRPr lang="ru-RU" sz="200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E06EC60-E447-49FC-A4EC-711FB1A74238}"/>
              </a:ext>
            </a:extLst>
          </p:cNvPr>
          <p:cNvSpPr/>
          <p:nvPr/>
        </p:nvSpPr>
        <p:spPr>
          <a:xfrm>
            <a:off x="7336959" y="2227384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78E0B0F-98A8-41D8-8469-1FF1DCB4181C}"/>
              </a:ext>
            </a:extLst>
          </p:cNvPr>
          <p:cNvSpPr/>
          <p:nvPr/>
        </p:nvSpPr>
        <p:spPr>
          <a:xfrm>
            <a:off x="7336958" y="2686489"/>
            <a:ext cx="2079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ЛЮБЛЮ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СТАВИТЬ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ОПЫТЫ</a:t>
            </a:r>
            <a:endParaRPr lang="ru-RU" sz="2000" dirty="0"/>
          </a:p>
        </p:txBody>
      </p:sp>
      <p:sp>
        <p:nvSpPr>
          <p:cNvPr id="17" name="Равнобедренный треугольник 16">
            <a:extLst>
              <a:ext uri="{FF2B5EF4-FFF2-40B4-BE49-F238E27FC236}">
                <a16:creationId xmlns:a16="http://schemas.microsoft.com/office/drawing/2014/main" id="{62108C31-C63B-450A-98BE-A6E3F055E595}"/>
              </a:ext>
            </a:extLst>
          </p:cNvPr>
          <p:cNvSpPr/>
          <p:nvPr/>
        </p:nvSpPr>
        <p:spPr>
          <a:xfrm rot="10800000">
            <a:off x="880782" y="4416135"/>
            <a:ext cx="1220320" cy="635808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5FE982BA-4385-499C-89F8-D513C5DCAE40}"/>
              </a:ext>
            </a:extLst>
          </p:cNvPr>
          <p:cNvSpPr/>
          <p:nvPr/>
        </p:nvSpPr>
        <p:spPr>
          <a:xfrm>
            <a:off x="9626156" y="2221196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2C52832-77F5-4883-9B8C-A011B95F4E2D}"/>
              </a:ext>
            </a:extLst>
          </p:cNvPr>
          <p:cNvSpPr/>
          <p:nvPr/>
        </p:nvSpPr>
        <p:spPr>
          <a:xfrm>
            <a:off x="9626155" y="2621686"/>
            <a:ext cx="20795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ЛЕГКО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ОБЩАЮСЬ,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ХОЧУ 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ПОМОГАТЬ</a:t>
            </a:r>
            <a:endParaRPr lang="ru-RU" sz="2000" dirty="0"/>
          </a:p>
        </p:txBody>
      </p:sp>
      <p:sp>
        <p:nvSpPr>
          <p:cNvPr id="32" name="Равнобедренный треугольник 31">
            <a:extLst>
              <a:ext uri="{FF2B5EF4-FFF2-40B4-BE49-F238E27FC236}">
                <a16:creationId xmlns:a16="http://schemas.microsoft.com/office/drawing/2014/main" id="{C58C2D9F-03ED-4339-9C6D-BE9FA8EC09FC}"/>
              </a:ext>
            </a:extLst>
          </p:cNvPr>
          <p:cNvSpPr/>
          <p:nvPr/>
        </p:nvSpPr>
        <p:spPr>
          <a:xfrm rot="10800000">
            <a:off x="3207187" y="4425583"/>
            <a:ext cx="1220320" cy="635808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>
            <a:extLst>
              <a:ext uri="{FF2B5EF4-FFF2-40B4-BE49-F238E27FC236}">
                <a16:creationId xmlns:a16="http://schemas.microsoft.com/office/drawing/2014/main" id="{71B0B030-EDCE-4FBA-A657-B3319F7DB21F}"/>
              </a:ext>
            </a:extLst>
          </p:cNvPr>
          <p:cNvSpPr/>
          <p:nvPr/>
        </p:nvSpPr>
        <p:spPr>
          <a:xfrm rot="10800000">
            <a:off x="5498781" y="4425583"/>
            <a:ext cx="1220320" cy="635808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>
            <a:extLst>
              <a:ext uri="{FF2B5EF4-FFF2-40B4-BE49-F238E27FC236}">
                <a16:creationId xmlns:a16="http://schemas.microsoft.com/office/drawing/2014/main" id="{5DF67063-840B-4D90-AD9C-74A6C8D1610B}"/>
              </a:ext>
            </a:extLst>
          </p:cNvPr>
          <p:cNvSpPr/>
          <p:nvPr/>
        </p:nvSpPr>
        <p:spPr>
          <a:xfrm rot="10800000">
            <a:off x="7755205" y="4425583"/>
            <a:ext cx="1220320" cy="635808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авнобедренный треугольник 34">
            <a:extLst>
              <a:ext uri="{FF2B5EF4-FFF2-40B4-BE49-F238E27FC236}">
                <a16:creationId xmlns:a16="http://schemas.microsoft.com/office/drawing/2014/main" id="{DC32EDAA-E2C1-47B4-A4D5-2D5010E45C35}"/>
              </a:ext>
            </a:extLst>
          </p:cNvPr>
          <p:cNvSpPr/>
          <p:nvPr/>
        </p:nvSpPr>
        <p:spPr>
          <a:xfrm rot="10800000">
            <a:off x="10088095" y="4425583"/>
            <a:ext cx="1220320" cy="635808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9CB63E8-D268-4BDD-BFA2-81462B5D3700}"/>
              </a:ext>
            </a:extLst>
          </p:cNvPr>
          <p:cNvSpPr/>
          <p:nvPr/>
        </p:nvSpPr>
        <p:spPr>
          <a:xfrm>
            <a:off x="705309" y="5250286"/>
            <a:ext cx="15712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301989"/>
                </a:solidFill>
              </a:rPr>
              <a:t>ИНЖЕНЕРНЫЙ/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ЭЛЕКТРОНИКА</a:t>
            </a:r>
            <a:endParaRPr lang="ru-RU" sz="1600" dirty="0">
              <a:solidFill>
                <a:srgbClr val="301989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55B945A-20A1-41DE-BC7B-CAF55D6CB054}"/>
              </a:ext>
            </a:extLst>
          </p:cNvPr>
          <p:cNvSpPr/>
          <p:nvPr/>
        </p:nvSpPr>
        <p:spPr>
          <a:xfrm>
            <a:off x="3269760" y="5250286"/>
            <a:ext cx="10951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rgbClr val="301989"/>
                </a:solidFill>
              </a:rPr>
              <a:t>IT</a:t>
            </a:r>
            <a:r>
              <a:rPr lang="ru-RU" sz="1600" b="1" dirty="0">
                <a:solidFill>
                  <a:srgbClr val="301989"/>
                </a:solidFill>
              </a:rPr>
              <a:t>-ПРОЕКТ</a:t>
            </a:r>
            <a:endParaRPr lang="ru-RU" sz="1600" dirty="0">
              <a:solidFill>
                <a:srgbClr val="301989"/>
              </a:solidFill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381049D-5526-45C4-911C-4DEA5E945FBB}"/>
              </a:ext>
            </a:extLst>
          </p:cNvPr>
          <p:cNvSpPr/>
          <p:nvPr/>
        </p:nvSpPr>
        <p:spPr>
          <a:xfrm>
            <a:off x="5207887" y="5250286"/>
            <a:ext cx="18589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301989"/>
                </a:solidFill>
              </a:rPr>
              <a:t>ДИЗАЙН +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ПРОЕКТИРОВАНИЕ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C91F0AB-B26C-4ECC-BD4A-296C3332B48A}"/>
              </a:ext>
            </a:extLst>
          </p:cNvPr>
          <p:cNvSpPr/>
          <p:nvPr/>
        </p:nvSpPr>
        <p:spPr>
          <a:xfrm>
            <a:off x="7174563" y="5250286"/>
            <a:ext cx="23407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301989"/>
                </a:solidFill>
              </a:rPr>
              <a:t>ИССЛЕДОВАТЕЛЬСКИЙ +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ИНЖЕНЕРИЯ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6438D2C-EFD1-456E-9DF6-7B638D5BEA76}"/>
              </a:ext>
            </a:extLst>
          </p:cNvPr>
          <p:cNvSpPr/>
          <p:nvPr/>
        </p:nvSpPr>
        <p:spPr>
          <a:xfrm>
            <a:off x="9770648" y="5250286"/>
            <a:ext cx="1955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301989"/>
                </a:solidFill>
              </a:rPr>
              <a:t>СОЦИАЛЬНО-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ТЕХНОЛОГИЧЕСКИЙ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F4A7A26-6D2B-4C19-BF3A-EA73832DC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8E65820-6F05-4586-956D-29294D4DB4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8C5BE0A-C5EC-4717-8823-01ACEC02574B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3164928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173872-864B-4066-B015-612C81624A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34904" y="124743"/>
            <a:ext cx="6111870" cy="6256392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6D2EEF1F-E3E5-43FD-825C-4F8060BC4DE5}"/>
              </a:ext>
            </a:extLst>
          </p:cNvPr>
          <p:cNvSpPr/>
          <p:nvPr/>
        </p:nvSpPr>
        <p:spPr>
          <a:xfrm>
            <a:off x="480530" y="1705703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E751D8-6B65-4AD1-8F7C-EC81866DB784}"/>
              </a:ext>
            </a:extLst>
          </p:cNvPr>
          <p:cNvSpPr/>
          <p:nvPr/>
        </p:nvSpPr>
        <p:spPr>
          <a:xfrm>
            <a:off x="1224083" y="679353"/>
            <a:ext cx="437171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ГДЕ БРАТЬ ИДЕИ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005D2A1-13D4-4320-BA40-05773F53222D}"/>
              </a:ext>
            </a:extLst>
          </p:cNvPr>
          <p:cNvSpPr/>
          <p:nvPr/>
        </p:nvSpPr>
        <p:spPr>
          <a:xfrm>
            <a:off x="510408" y="174215"/>
            <a:ext cx="7553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2F7BBBF-2B25-4A2D-B2C7-9EF0110CA4B3}"/>
              </a:ext>
            </a:extLst>
          </p:cNvPr>
          <p:cNvSpPr/>
          <p:nvPr/>
        </p:nvSpPr>
        <p:spPr>
          <a:xfrm>
            <a:off x="451170" y="2382873"/>
            <a:ext cx="2079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ДНЕВНИК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РАЗДРАЖЕНИЙ</a:t>
            </a:r>
          </a:p>
          <a:p>
            <a:pPr lvl="0" algn="ctr"/>
            <a:endParaRPr lang="ru-RU" sz="2000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DD1E6805-3A5F-4F4A-A042-6A9B5DE472BB}"/>
              </a:ext>
            </a:extLst>
          </p:cNvPr>
          <p:cNvSpPr/>
          <p:nvPr/>
        </p:nvSpPr>
        <p:spPr>
          <a:xfrm>
            <a:off x="2758564" y="1705384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EF3C088-3B98-432B-ACE1-4A961C7EA0F5}"/>
              </a:ext>
            </a:extLst>
          </p:cNvPr>
          <p:cNvSpPr/>
          <p:nvPr/>
        </p:nvSpPr>
        <p:spPr>
          <a:xfrm>
            <a:off x="2775783" y="2391213"/>
            <a:ext cx="20795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ЧУЖОЙ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ОПЫТ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9C26AB9-639B-4CE1-94EB-82D51F656D32}"/>
              </a:ext>
            </a:extLst>
          </p:cNvPr>
          <p:cNvSpPr/>
          <p:nvPr/>
        </p:nvSpPr>
        <p:spPr>
          <a:xfrm>
            <a:off x="5047762" y="1741068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27ADFA9-2E76-470E-B432-786B2D47385F}"/>
              </a:ext>
            </a:extLst>
          </p:cNvPr>
          <p:cNvSpPr/>
          <p:nvPr/>
        </p:nvSpPr>
        <p:spPr>
          <a:xfrm>
            <a:off x="5069168" y="2377535"/>
            <a:ext cx="2079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УЛУЧШИ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СУЩЕСТВУЮЩЕЕ</a:t>
            </a:r>
            <a:endParaRPr lang="ru-RU" sz="200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E06EC60-E447-49FC-A4EC-711FB1A74238}"/>
              </a:ext>
            </a:extLst>
          </p:cNvPr>
          <p:cNvSpPr/>
          <p:nvPr/>
        </p:nvSpPr>
        <p:spPr>
          <a:xfrm>
            <a:off x="7336959" y="1711572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78E0B0F-98A8-41D8-8469-1FF1DCB4181C}"/>
              </a:ext>
            </a:extLst>
          </p:cNvPr>
          <p:cNvSpPr/>
          <p:nvPr/>
        </p:nvSpPr>
        <p:spPr>
          <a:xfrm>
            <a:off x="7353892" y="2377535"/>
            <a:ext cx="2079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СПРОСИ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У БАБУШЕК</a:t>
            </a:r>
            <a:endParaRPr lang="ru-RU" sz="2000" dirty="0"/>
          </a:p>
        </p:txBody>
      </p:sp>
      <p:sp>
        <p:nvSpPr>
          <p:cNvPr id="17" name="Равнобедренный треугольник 16">
            <a:extLst>
              <a:ext uri="{FF2B5EF4-FFF2-40B4-BE49-F238E27FC236}">
                <a16:creationId xmlns:a16="http://schemas.microsoft.com/office/drawing/2014/main" id="{62108C31-C63B-450A-98BE-A6E3F055E595}"/>
              </a:ext>
            </a:extLst>
          </p:cNvPr>
          <p:cNvSpPr/>
          <p:nvPr/>
        </p:nvSpPr>
        <p:spPr>
          <a:xfrm rot="10800000">
            <a:off x="910146" y="3900323"/>
            <a:ext cx="1220320" cy="492196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5FE982BA-4385-499C-89F8-D513C5DCAE40}"/>
              </a:ext>
            </a:extLst>
          </p:cNvPr>
          <p:cNvSpPr/>
          <p:nvPr/>
        </p:nvSpPr>
        <p:spPr>
          <a:xfrm>
            <a:off x="9626156" y="1705384"/>
            <a:ext cx="2079544" cy="20795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4C75C9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2C52832-77F5-4883-9B8C-A011B95F4E2D}"/>
              </a:ext>
            </a:extLst>
          </p:cNvPr>
          <p:cNvSpPr/>
          <p:nvPr/>
        </p:nvSpPr>
        <p:spPr>
          <a:xfrm>
            <a:off x="9648826" y="2513078"/>
            <a:ext cx="2079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ТРЕНДЫ</a:t>
            </a:r>
            <a:endParaRPr lang="ru-RU" sz="2000" dirty="0"/>
          </a:p>
        </p:txBody>
      </p:sp>
      <p:sp>
        <p:nvSpPr>
          <p:cNvPr id="32" name="Равнобедренный треугольник 31">
            <a:extLst>
              <a:ext uri="{FF2B5EF4-FFF2-40B4-BE49-F238E27FC236}">
                <a16:creationId xmlns:a16="http://schemas.microsoft.com/office/drawing/2014/main" id="{C58C2D9F-03ED-4339-9C6D-BE9FA8EC09FC}"/>
              </a:ext>
            </a:extLst>
          </p:cNvPr>
          <p:cNvSpPr/>
          <p:nvPr/>
        </p:nvSpPr>
        <p:spPr>
          <a:xfrm rot="10800000">
            <a:off x="3236551" y="3909771"/>
            <a:ext cx="1220320" cy="492196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>
            <a:extLst>
              <a:ext uri="{FF2B5EF4-FFF2-40B4-BE49-F238E27FC236}">
                <a16:creationId xmlns:a16="http://schemas.microsoft.com/office/drawing/2014/main" id="{71B0B030-EDCE-4FBA-A657-B3319F7DB21F}"/>
              </a:ext>
            </a:extLst>
          </p:cNvPr>
          <p:cNvSpPr/>
          <p:nvPr/>
        </p:nvSpPr>
        <p:spPr>
          <a:xfrm rot="10800000">
            <a:off x="5498781" y="3909771"/>
            <a:ext cx="1220320" cy="492196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>
            <a:extLst>
              <a:ext uri="{FF2B5EF4-FFF2-40B4-BE49-F238E27FC236}">
                <a16:creationId xmlns:a16="http://schemas.microsoft.com/office/drawing/2014/main" id="{5DF67063-840B-4D90-AD9C-74A6C8D1610B}"/>
              </a:ext>
            </a:extLst>
          </p:cNvPr>
          <p:cNvSpPr/>
          <p:nvPr/>
        </p:nvSpPr>
        <p:spPr>
          <a:xfrm rot="10800000">
            <a:off x="7755205" y="3909771"/>
            <a:ext cx="1220320" cy="492196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авнобедренный треугольник 34">
            <a:extLst>
              <a:ext uri="{FF2B5EF4-FFF2-40B4-BE49-F238E27FC236}">
                <a16:creationId xmlns:a16="http://schemas.microsoft.com/office/drawing/2014/main" id="{DC32EDAA-E2C1-47B4-A4D5-2D5010E45C35}"/>
              </a:ext>
            </a:extLst>
          </p:cNvPr>
          <p:cNvSpPr/>
          <p:nvPr/>
        </p:nvSpPr>
        <p:spPr>
          <a:xfrm rot="10800000">
            <a:off x="10088095" y="3909771"/>
            <a:ext cx="1220320" cy="492196"/>
          </a:xfrm>
          <a:prstGeom prst="triangle">
            <a:avLst>
              <a:gd name="adj" fmla="val 5192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9CB63E8-D268-4BDD-BFA2-81462B5D3700}"/>
              </a:ext>
            </a:extLst>
          </p:cNvPr>
          <p:cNvSpPr/>
          <p:nvPr/>
        </p:nvSpPr>
        <p:spPr>
          <a:xfrm>
            <a:off x="329698" y="4401967"/>
            <a:ext cx="232249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301989"/>
                </a:solidFill>
              </a:rPr>
              <a:t>НЕДЕЛЯ ЗАПИСЕЙ ТОГО,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ЧТО РАЗДРАЖАЕТ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И МОЖНО БЫЛО БЫ 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УЛУЧШИТЬ</a:t>
            </a:r>
            <a:endParaRPr lang="ru-RU" sz="1600" dirty="0">
              <a:solidFill>
                <a:srgbClr val="301989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55B945A-20A1-41DE-BC7B-CAF55D6CB054}"/>
              </a:ext>
            </a:extLst>
          </p:cNvPr>
          <p:cNvSpPr/>
          <p:nvPr/>
        </p:nvSpPr>
        <p:spPr>
          <a:xfrm>
            <a:off x="3055410" y="4401967"/>
            <a:ext cx="152387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301989"/>
                </a:solidFill>
              </a:rPr>
              <a:t>ПОСТЫ 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«Я БЫ КУПИЛ,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НО НЕТ»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на </a:t>
            </a:r>
            <a:r>
              <a:rPr lang="en-US" sz="1600" b="1" dirty="0" err="1">
                <a:solidFill>
                  <a:srgbClr val="301989"/>
                </a:solidFill>
              </a:rPr>
              <a:t>Pikabu</a:t>
            </a:r>
            <a:r>
              <a:rPr lang="ru-RU" sz="1600" b="1" dirty="0">
                <a:solidFill>
                  <a:srgbClr val="301989"/>
                </a:solidFill>
              </a:rPr>
              <a:t>/</a:t>
            </a:r>
            <a:r>
              <a:rPr lang="en-US" sz="1600" b="1" dirty="0" err="1">
                <a:solidFill>
                  <a:srgbClr val="301989"/>
                </a:solidFill>
              </a:rPr>
              <a:t>Habr</a:t>
            </a:r>
            <a:endParaRPr lang="ru-RU" sz="1600" dirty="0">
              <a:solidFill>
                <a:srgbClr val="301989"/>
              </a:solidFill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381049D-5526-45C4-911C-4DEA5E945FBB}"/>
              </a:ext>
            </a:extLst>
          </p:cNvPr>
          <p:cNvSpPr/>
          <p:nvPr/>
        </p:nvSpPr>
        <p:spPr>
          <a:xfrm>
            <a:off x="5612230" y="4401967"/>
            <a:ext cx="10502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301989"/>
                </a:solidFill>
              </a:rPr>
              <a:t>СДЕЛАЙ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УМНЕЕ/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ДЕШЕВЛЕ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C91F0AB-B26C-4ECC-BD4A-296C3332B48A}"/>
              </a:ext>
            </a:extLst>
          </p:cNvPr>
          <p:cNvSpPr/>
          <p:nvPr/>
        </p:nvSpPr>
        <p:spPr>
          <a:xfrm>
            <a:off x="7226085" y="4401967"/>
            <a:ext cx="22376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301989"/>
                </a:solidFill>
              </a:rPr>
              <a:t>БЫТОВЫЕ ПРОБЛЕМЫ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ДЛЯ АВТОМАТИЗАЦИИ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6438D2C-EFD1-456E-9DF6-7B638D5BEA76}"/>
              </a:ext>
            </a:extLst>
          </p:cNvPr>
          <p:cNvSpPr/>
          <p:nvPr/>
        </p:nvSpPr>
        <p:spPr>
          <a:xfrm>
            <a:off x="9712461" y="4401967"/>
            <a:ext cx="20719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301989"/>
                </a:solidFill>
              </a:rPr>
              <a:t>ЭКО, ЗДОРОВЬЕ,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ЭНЕРГОСБЕРЕЖЕНИЕ,</a:t>
            </a:r>
          </a:p>
          <a:p>
            <a:pPr algn="ctr"/>
            <a:r>
              <a:rPr lang="ru-RU" sz="1600" b="1" dirty="0">
                <a:solidFill>
                  <a:srgbClr val="301989"/>
                </a:solidFill>
              </a:rPr>
              <a:t>БЕЗОПАСНОСТЬ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7F350B4-3D69-4500-8DDD-4C2F08ECA6A2}"/>
              </a:ext>
            </a:extLst>
          </p:cNvPr>
          <p:cNvSpPr/>
          <p:nvPr/>
        </p:nvSpPr>
        <p:spPr>
          <a:xfrm>
            <a:off x="6309468" y="714575"/>
            <a:ext cx="548579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b="1" dirty="0">
                <a:solidFill>
                  <a:srgbClr val="002060"/>
                </a:solidFill>
                <a:latin typeface="Arial Black" panose="020B0A04020102020204" pitchFamily="34" charset="0"/>
              </a:rPr>
              <a:t>5 РАБОЧИХ МЕТОДОВ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DF1B26A-9CF5-4943-8104-61975E9647FF}"/>
              </a:ext>
            </a:extLst>
          </p:cNvPr>
          <p:cNvSpPr/>
          <p:nvPr/>
        </p:nvSpPr>
        <p:spPr>
          <a:xfrm>
            <a:off x="5595793" y="209437"/>
            <a:ext cx="5854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rgbClr val="4C75C9"/>
                </a:solidFill>
              </a:rPr>
              <a:t>!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24A8484-05F6-4A02-AB04-0C0A3033FBE9}"/>
              </a:ext>
            </a:extLst>
          </p:cNvPr>
          <p:cNvSpPr/>
          <p:nvPr/>
        </p:nvSpPr>
        <p:spPr>
          <a:xfrm>
            <a:off x="682617" y="5436324"/>
            <a:ext cx="109283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4C75C9"/>
                </a:solidFill>
              </a:rPr>
              <a:t>ПРИМЕР: </a:t>
            </a:r>
            <a:r>
              <a:rPr lang="ru-RU" sz="3200" dirty="0">
                <a:solidFill>
                  <a:srgbClr val="4C75C9"/>
                </a:solidFill>
              </a:rPr>
              <a:t>забыл утюг → умная розетка с датчиком движения.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F233F51-5BC2-45A6-A780-AC394FFF5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9491B71-ABFC-4054-B74E-C5C87D7884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05AB3DC1-C425-4398-B2CC-661051C9E29B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3739921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F9426-3084-4CB2-9789-A6DB523A00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РПРП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D6CA92-C75C-4695-B909-CC76F8BC8B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63A224-DA41-4CA5-80F7-D4C04DEC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97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1A3DF7E-217D-4E55-8A16-4964746C8FB0}"/>
              </a:ext>
            </a:extLst>
          </p:cNvPr>
          <p:cNvSpPr/>
          <p:nvPr/>
        </p:nvSpPr>
        <p:spPr>
          <a:xfrm>
            <a:off x="7069221" y="2136792"/>
            <a:ext cx="3232039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</a:rPr>
              <a:t>РЕАЛЬНЫЕ </a:t>
            </a:r>
          </a:p>
          <a:p>
            <a:r>
              <a:rPr lang="ru-RU" sz="4800" b="1" dirty="0">
                <a:solidFill>
                  <a:srgbClr val="002060"/>
                </a:solidFill>
              </a:rPr>
              <a:t>ПРОЕКТЫ </a:t>
            </a:r>
          </a:p>
          <a:p>
            <a:pPr algn="r"/>
            <a:endParaRPr lang="ru-RU" sz="2900" b="1" dirty="0">
              <a:solidFill>
                <a:srgbClr val="35EECC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A3AB44-6052-40F8-A0DB-E1F25293FF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2332"/>
          <a:stretch/>
        </p:blipFill>
        <p:spPr>
          <a:xfrm>
            <a:off x="0" y="-2970"/>
            <a:ext cx="6702482" cy="68609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6693EF-B176-4EE3-BD7B-23B1B150925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774" y="497266"/>
            <a:ext cx="5806387" cy="110293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1CFE19-45BF-4C9B-8BEF-881A0132F7C3}"/>
              </a:ext>
            </a:extLst>
          </p:cNvPr>
          <p:cNvSpPr/>
          <p:nvPr/>
        </p:nvSpPr>
        <p:spPr>
          <a:xfrm>
            <a:off x="7218656" y="3735608"/>
            <a:ext cx="2455752" cy="245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D02ACC-F352-4FD8-B486-4AC16F9B4A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8655" y="3745756"/>
            <a:ext cx="2455752" cy="245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168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1249</Words>
  <Application>Microsoft Office PowerPoint</Application>
  <PresentationFormat>Широкоэкранный</PresentationFormat>
  <Paragraphs>310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Bahnschrift Condensed</vt:lpstr>
      <vt:lpstr>Calibri</vt:lpstr>
      <vt:lpstr>Calibri Light</vt:lpstr>
      <vt:lpstr>Century Gothic</vt:lpstr>
      <vt:lpstr>quote-cjk-patch</vt:lpstr>
      <vt:lpstr>Тема Office</vt:lpstr>
      <vt:lpstr>РПРП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РПРП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РПРП</dc:title>
  <dc:creator>Мария Бурнаева</dc:creator>
  <cp:lastModifiedBy>User</cp:lastModifiedBy>
  <cp:revision>42</cp:revision>
  <dcterms:created xsi:type="dcterms:W3CDTF">2026-07-20T06:37:58Z</dcterms:created>
  <dcterms:modified xsi:type="dcterms:W3CDTF">2026-09-18T11:29:39Z</dcterms:modified>
</cp:coreProperties>
</file>